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86"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Lst>
  <p:sldSz cx="9144000" cy="5715000" type="screen16x10"/>
  <p:notesSz cx="6881813" cy="9296400"/>
  <p:embeddedFontLst>
    <p:embeddedFont>
      <p:font typeface="Constantia" panose="02030602050306030303" pitchFamily="18" charset="0"/>
      <p:regular r:id="rId34"/>
      <p:bold r:id="rId35"/>
      <p:italic r:id="rId36"/>
      <p:boldItalic r:id="rId37"/>
    </p:embeddedFont>
    <p:embeddedFont>
      <p:font typeface="Corbel" panose="020B0503020204020204" pitchFamily="34" charset="0"/>
      <p:regular r:id="rId38"/>
      <p:bold r:id="rId39"/>
      <p:italic r:id="rId40"/>
      <p:boldItalic r:id="rId41"/>
    </p:embeddedFont>
    <p:embeddedFont>
      <p:font typeface="Franklin Gothic" panose="020B0604020202020204" charset="0"/>
      <p:regular r:id="rId42"/>
      <p:bold r:id="rId43"/>
      <p:italic r:id="rId44"/>
      <p:boldItalic r:id="rId45"/>
    </p:embeddedFont>
    <p:embeddedFont>
      <p:font typeface="Noto Sans Symbols" panose="020B0502040504020204" pitchFamily="34" charset="0"/>
      <p:regular r:id="rId46"/>
      <p:bold r:id="rId47"/>
    </p:embeddedFont>
    <p:embeddedFont>
      <p:font typeface="Tahoma" panose="020B0604030504040204" pitchFamily="3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 roundtripDataSignature="AMtx7mgCghJMehAdXTSIxRb+khQZtXiBfw==" r:id="rId51"/>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528"/>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034"/>
  </p:normalViewPr>
  <p:slideViewPr>
    <p:cSldViewPr snapToGrid="0">
      <p:cViewPr varScale="1">
        <p:scale>
          <a:sx n="59" d="100"/>
          <a:sy n="59" d="100"/>
        </p:scale>
        <p:origin x="1436" y="22"/>
      </p:cViewPr>
      <p:guideLst>
        <p:guide orient="horz" pos="1800"/>
        <p:guide pos="2880"/>
      </p:guideLst>
    </p:cSldViewPr>
  </p:slideViewPr>
  <p:notesTextViewPr>
    <p:cViewPr>
      <p:scale>
        <a:sx n="1" d="1"/>
        <a:sy n="1" d="1"/>
      </p:scale>
      <p:origin x="0" y="-2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82444" cy="4639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99371" y="1"/>
            <a:ext cx="2982443" cy="463925"/>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32476"/>
            <a:ext cx="2982444" cy="463924"/>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a:t>
            </a:fld>
            <a:endParaRPr sz="11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zone.com/articles/associative-data-modeling-demystified-part-iv"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Times New Roman"/>
                <a:ea typeface="Times New Roman"/>
                <a:cs typeface="Times New Roman"/>
                <a:sym typeface="Times New Roman"/>
              </a:rPr>
              <a:t>1</a:t>
            </a:fld>
            <a:endParaRPr sz="1100" b="0" i="0" u="none" strike="noStrike" cap="none">
              <a:solidFill>
                <a:schemeClr val="dk1"/>
              </a:solidFill>
              <a:latin typeface="Times New Roman"/>
              <a:ea typeface="Times New Roman"/>
              <a:cs typeface="Times New Roman"/>
              <a:sym typeface="Times New Roman"/>
            </a:endParaRPr>
          </a:p>
        </p:txBody>
      </p:sp>
      <p:sp>
        <p:nvSpPr>
          <p:cNvPr id="147" name="Google Shape;147;p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1:notes"/>
          <p:cNvSpPr txBox="1">
            <a:spLocks noGrp="1"/>
          </p:cNvSpPr>
          <p:nvPr>
            <p:ph type="body" idx="1"/>
          </p:nvPr>
        </p:nvSpPr>
        <p:spPr>
          <a:xfrm>
            <a:off x="916927" y="4416985"/>
            <a:ext cx="5047959" cy="4181291"/>
          </a:xfrm>
          <a:prstGeom prst="rect">
            <a:avLst/>
          </a:prstGeom>
          <a:noFill/>
          <a:ln>
            <a:noFill/>
          </a:ln>
        </p:spPr>
        <p:txBody>
          <a:bodyPr spcFirstLastPara="1" wrap="square" lIns="87425" tIns="43700" rIns="87425" bIns="43700" anchor="t" anchorCtr="0">
            <a:noAutofit/>
          </a:bodyPr>
          <a:lstStyle/>
          <a:p>
            <a:pPr marL="0" marR="0" lvl="0" indent="0" algn="l" rtl="0">
              <a:spcBef>
                <a:spcPts val="0"/>
              </a:spcBef>
              <a:spcAft>
                <a:spcPts val="0"/>
              </a:spcAft>
              <a:buClr>
                <a:schemeClr val="dk1"/>
              </a:buClr>
              <a:buSzPts val="1400"/>
              <a:buFont typeface="Times New Roman"/>
              <a:buNone/>
            </a:pP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0: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3" name="Google Shape;223;p10: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224" name="Google Shape;224;p10: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10</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1" name="Google Shape;231;p11: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b="1"/>
              <a:t>Sampling</a:t>
            </a:r>
            <a:r>
              <a:rPr lang="en-US"/>
              <a:t> is one of the most important factors in determining the accuracy of results.  Is a well studied area that requires collaboration between the domain scientist and statisticians.  In Data Science, however, data might be collected for one purpose and reused for other purposes, so there are additional issues of how representative the data is for the given research question.  In a later module, we will briefly consider this issue.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For now,  we will assume that the data has been collected, and will consider what must be done to put it in a form in which analysis can be performed.</a:t>
            </a:r>
            <a:endParaRPr/>
          </a:p>
          <a:p>
            <a:pPr marL="0" marR="0" lvl="0" indent="0" algn="l" rtl="0">
              <a:spcBef>
                <a:spcPts val="360"/>
              </a:spcBef>
              <a:spcAft>
                <a:spcPts val="0"/>
              </a:spcAft>
              <a:buClr>
                <a:schemeClr val="dk1"/>
              </a:buClr>
              <a:buSzPts val="1400"/>
              <a:buFont typeface="Times New Roman"/>
              <a:buNone/>
            </a:pPr>
            <a:endParaRPr/>
          </a:p>
        </p:txBody>
      </p:sp>
      <p:sp>
        <p:nvSpPr>
          <p:cNvPr id="232" name="Google Shape;232;p1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Let’s take the popular example of cats – everyone loves information you can find about cats on the internet!</a:t>
            </a:r>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For example, there are images, genomic information, articles about cats (free text and/or semi-structured information).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We want to be able to bring it all together, wrangle it, and bring it into a form that can, for example, be used to develop a model for recognizing various types of cats.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Credits: Wikipedia, https://people.eecs.berkeley.edu/~junyanz/cat/cat_papers.html,</a:t>
            </a:r>
            <a:endParaRPr/>
          </a:p>
        </p:txBody>
      </p:sp>
      <p:sp>
        <p:nvSpPr>
          <p:cNvPr id="240" name="Google Shape;240;p12: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12</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p1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The goal is to take raw data into structured data, over which analysis can be performed to create knowledge.</a:t>
            </a:r>
            <a:endParaRPr/>
          </a:p>
        </p:txBody>
      </p:sp>
      <p:sp>
        <p:nvSpPr>
          <p:cNvPr id="258" name="Google Shape;258;p1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6" name="Google Shape;276;p14: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We’ve been talking a lot about “entities”  (real world objects) and features of entities, but sometimes it is the </a:t>
            </a:r>
            <a:r>
              <a:rPr lang="en-US" b="1"/>
              <a:t>relationships </a:t>
            </a:r>
            <a:r>
              <a:rPr lang="en-US"/>
              <a:t>between entities that are important (e.g. friend relationships in Facebook).  We commonly represent relationships between entities as a graph, with nodes being the entities and edges being the relationships.  We can then use the relationships to make recommendations, for example, who you might friend, or what type of music you might like to listen to.  In doing so, you might look at properties of enties as well as </a:t>
            </a:r>
            <a:r>
              <a:rPr lang="en-US" b="1"/>
              <a:t>paths </a:t>
            </a:r>
            <a:r>
              <a:rPr lang="en-US"/>
              <a:t>between entities, or </a:t>
            </a:r>
            <a:r>
              <a:rPr lang="en-US" b="1"/>
              <a:t>connected components </a:t>
            </a:r>
            <a:r>
              <a:rPr lang="en-US"/>
              <a:t>of entities.  So there are a lot of algorithms that we might want to run over these graphical models.  This applies well beyond social networks to areas such as genomics.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Facebook graph: https://www.google.com/url?sa=i&amp;rct=j&amp;q=&amp;esrc=s&amp;source=images&amp;cd=&amp;cad=rja&amp;uact=8&amp;ved=0ahUKEwiG-NS3pszYAhUiYt8KHUMFCH4QjRwIBw&amp;url=http%3A%2F%2Fwww.businessinsider.com%2Fexplainer-what-exactly-is-the-social-graph-2012-3&amp;psig=AOvVaw2D5Cm84V0EKbfEKCIh2EYF&amp;ust=1515635983002846</a:t>
            </a:r>
            <a:endParaRPr/>
          </a:p>
          <a:p>
            <a:pPr marL="0" marR="0" lvl="0" indent="0" algn="l" rtl="0">
              <a:spcBef>
                <a:spcPts val="360"/>
              </a:spcBef>
              <a:spcAft>
                <a:spcPts val="0"/>
              </a:spcAft>
              <a:buClr>
                <a:schemeClr val="dk1"/>
              </a:buClr>
              <a:buSzPts val="1400"/>
              <a:buFont typeface="Times New Roman"/>
              <a:buNone/>
            </a:pPr>
            <a:r>
              <a:rPr lang="en-US"/>
              <a:t>Retweet graph: https://www.researchgate.net/figure/266968024_A-sample-basic-retweet-graph</a:t>
            </a:r>
            <a:endParaRPr/>
          </a:p>
        </p:txBody>
      </p:sp>
      <p:sp>
        <p:nvSpPr>
          <p:cNvPr id="277" name="Google Shape;277;p14: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14</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5" name="Google Shape;285;p1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There’s another type of graphical structure that is important called “knowledge graphs”.  This is the centerpiece of what Google uses to aid search.  It captures the concepts of a domain and the relationships between those concepts.  For example, not shown in this image, we might have Barack Obama and Donald Trump at the leaves of a knowledge graph, and we know that there are certain things that those two people have in common, e.g.  being president.  Being president is a </a:t>
            </a:r>
            <a:r>
              <a:rPr lang="en-US" b="1"/>
              <a:t>concept </a:t>
            </a:r>
            <a:r>
              <a:rPr lang="en-US"/>
              <a:t>we could have in the </a:t>
            </a:r>
            <a:r>
              <a:rPr lang="en-US" b="1"/>
              <a:t>knowledge graph</a:t>
            </a:r>
            <a:r>
              <a:rPr lang="en-US"/>
              <a:t>, with Obama and Trump both being instances.  We could also talk about some of their dissimilarities, e.g. being in different political parties.  You can use the knowledge graph to disambiguate, and impose structure over the entities.</a:t>
            </a:r>
            <a:endParaRPr/>
          </a:p>
          <a:p>
            <a:pPr marL="0" marR="0" lvl="0" indent="0" algn="l" rtl="0">
              <a:spcBef>
                <a:spcPts val="360"/>
              </a:spcBef>
              <a:spcAft>
                <a:spcPts val="0"/>
              </a:spcAft>
              <a:buClr>
                <a:schemeClr val="dk1"/>
              </a:buClr>
              <a:buSzPts val="1400"/>
              <a:buFont typeface="Times New Roman"/>
              <a:buNone/>
            </a:pPr>
            <a:br>
              <a:rPr lang="en-US"/>
            </a:br>
            <a:r>
              <a:rPr lang="en-US"/>
              <a:t>For example, a knowledge graph can and is being used  to improve search.  Suppose we are searching for Michael Jordan, and there are several different people named Michael Jordan (e.g. basketball player, actor, machine learning researcher).  How does the system know which one you are talking about?  There is a lot of information about you that your browser has been collecting:  It could look at your search history and decide which one you are most likely to be interested in, e.g. Michael Jordan the machine learning researcher.</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Freebase figure from: </a:t>
            </a:r>
            <a:r>
              <a:rPr lang="en-US" u="sng">
                <a:solidFill>
                  <a:schemeClr val="hlink"/>
                </a:solidFill>
                <a:hlinkClick r:id="rId3"/>
              </a:rPr>
              <a:t>https://dzone.com/articles/associative-data-modeling-demystified-part-iv</a:t>
            </a:r>
            <a:endParaRPr/>
          </a:p>
          <a:p>
            <a:pPr marL="0" marR="0" lvl="0" indent="0" algn="l" rtl="0">
              <a:spcBef>
                <a:spcPts val="360"/>
              </a:spcBef>
              <a:spcAft>
                <a:spcPts val="0"/>
              </a:spcAft>
              <a:buClr>
                <a:schemeClr val="dk1"/>
              </a:buClr>
              <a:buSzPts val="1400"/>
              <a:buFont typeface="Times New Roman"/>
              <a:buNone/>
            </a:pPr>
            <a:r>
              <a:rPr lang="en-US"/>
              <a:t>EducationalOrganization from schema.org</a:t>
            </a:r>
            <a:endParaRPr/>
          </a:p>
        </p:txBody>
      </p:sp>
      <p:sp>
        <p:nvSpPr>
          <p:cNvPr id="286" name="Google Shape;286;p15: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15</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5" name="Google Shape;295;p1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A third type of data that we will be talking about during the course is</a:t>
            </a:r>
            <a:r>
              <a:rPr lang="en-US" b="1"/>
              <a:t> temporal  </a:t>
            </a:r>
            <a:r>
              <a:rPr lang="en-US"/>
              <a:t>data (which is also called timeseries or streaming data).  Here we are not primarily interested in entities or relationships between entities, but how the data changes over time.  In this image we are showing temperature data as it changes across the globe, which could be important if we are studying climate change.  For example, we might worry about how the temperature in the ocean is rising and what the effect is over the ecosystem.</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https://giphy.com/gifs/climate-change-visualization-global-warming-hPovBcQ3c1g9W</a:t>
            </a:r>
            <a:endParaRPr/>
          </a:p>
        </p:txBody>
      </p:sp>
      <p:sp>
        <p:nvSpPr>
          <p:cNvPr id="296" name="Google Shape;296;p1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16</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Finally we should talk about</a:t>
            </a:r>
            <a:r>
              <a:rPr lang="en-US" b="1" dirty="0"/>
              <a:t> tabular </a:t>
            </a:r>
            <a:r>
              <a:rPr lang="en-US" dirty="0"/>
              <a:t>data.  For example city governments are collecting a lot of data and making it publicly available, e.g. parking ticket and accident data.  Frequently, questions you want to ask involve linking this data to other data.  For example, here we have taxicab data with information about trips that people have taken, e.g. a taxi picked up a person and drove them for 15.1 miles. It also shows latitude-longitude data.  You can infer certain things from this, such as the average length of trips, or the most frequent pickup location based on latitude-longitude.  However, you can learn even more if you combine it with other information.  </a:t>
            </a:r>
          </a:p>
          <a:p>
            <a:pPr marL="0" marR="0" lvl="0" indent="0" algn="l" rtl="0">
              <a:spcBef>
                <a:spcPts val="0"/>
              </a:spcBef>
              <a:spcAft>
                <a:spcPts val="0"/>
              </a:spcAft>
              <a:buClr>
                <a:schemeClr val="dk1"/>
              </a:buClr>
              <a:buSzPts val="1400"/>
              <a:buFont typeface="Times New Roman"/>
              <a:buNone/>
            </a:pPr>
            <a:endParaRPr lang="en-US" dirty="0"/>
          </a:p>
          <a:p>
            <a:pPr marL="0" marR="0" lvl="0" indent="0" algn="l" rtl="0">
              <a:spcBef>
                <a:spcPts val="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a:p>
            <a:pPr marL="0" marR="0" lvl="0" indent="0" algn="l" rtl="0">
              <a:spcBef>
                <a:spcPts val="360"/>
              </a:spcBef>
              <a:spcAft>
                <a:spcPts val="0"/>
              </a:spcAft>
              <a:buClr>
                <a:schemeClr val="dk1"/>
              </a:buClr>
              <a:buSzPts val="1400"/>
              <a:buFont typeface="Times New Roman"/>
              <a:buNone/>
            </a:pPr>
            <a:r>
              <a:rPr lang="en-US" dirty="0"/>
              <a:t>Up next: How big? (Z)</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For example, Geocoder will take latitude-longitude and give street address information, which might be more meaningful to you.  </a:t>
            </a:r>
          </a:p>
          <a:p>
            <a:pPr marL="0" marR="0" lvl="0" indent="0" algn="l" rtl="0">
              <a:spcBef>
                <a:spcPts val="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a:p>
            <a:pPr marL="0" marR="0" lvl="0" indent="0" algn="l" rtl="0">
              <a:spcBef>
                <a:spcPts val="360"/>
              </a:spcBef>
              <a:spcAft>
                <a:spcPts val="0"/>
              </a:spcAft>
              <a:buClr>
                <a:schemeClr val="dk1"/>
              </a:buClr>
              <a:buSzPts val="1400"/>
              <a:buFont typeface="Times New Roman"/>
              <a:buNone/>
            </a:pPr>
            <a:r>
              <a:rPr lang="en-US" dirty="0"/>
              <a:t>Up next: How big? (Z)</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18</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7897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19</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98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Times New Roman"/>
              <a:buNone/>
            </a:pPr>
            <a:r>
              <a:rPr lang="en-US"/>
              <a:t>There is data everywhere.  It is constantly being collected (e.g. through smartphones, IoT sensors, Alexa) and contributed (e.g. through Facebook and Twitter).   Storage is cheap, and compute power readily available and rapidly increasing. Computer clusters are available to enable parallelism, and special architectures developed for ML operations.  All this is available not just for those who can afford to own them but through the commodity of the cloud..  </a:t>
            </a:r>
            <a:endParaRPr/>
          </a:p>
          <a:p>
            <a:pPr marL="0" lvl="0" indent="0" algn="l" rtl="0">
              <a:spcBef>
                <a:spcPts val="0"/>
              </a:spcBef>
              <a:spcAft>
                <a:spcPts val="0"/>
              </a:spcAft>
              <a:buClr>
                <a:schemeClr val="dk1"/>
              </a:buClr>
              <a:buSzPts val="1400"/>
              <a:buFont typeface="Times New Roman"/>
              <a:buNone/>
            </a:pPr>
            <a:endParaRPr/>
          </a:p>
          <a:p>
            <a:pPr marL="0" lvl="0" indent="0" algn="l" rtl="0">
              <a:spcBef>
                <a:spcPts val="0"/>
              </a:spcBef>
              <a:spcAft>
                <a:spcPts val="0"/>
              </a:spcAft>
              <a:buClr>
                <a:schemeClr val="dk1"/>
              </a:buClr>
              <a:buSzPts val="1400"/>
              <a:buFont typeface="Times New Roman"/>
              <a:buNone/>
            </a:pPr>
            <a:r>
              <a:rPr lang="en-US"/>
              <a:t>This increased ability to collect, store and process data has led to a revolution in how we do things in almost every field, from biological sciences to social sciences, humanities, political science, policy, marketing and so on.  But just because we have the data doesn’t imply we understand it. It must be processed to derive information, make models, enable predictions, and make diagnoses.  We want to use the data to develop (or augment) models using machine learning and other algorithms.</a:t>
            </a:r>
            <a:endParaRPr/>
          </a:p>
          <a:p>
            <a:pPr marL="0" lvl="0" indent="0" algn="l" rtl="0">
              <a:spcBef>
                <a:spcPts val="0"/>
              </a:spcBef>
              <a:spcAft>
                <a:spcPts val="0"/>
              </a:spcAft>
              <a:buClr>
                <a:schemeClr val="dk1"/>
              </a:buClr>
              <a:buSzPts val="1400"/>
              <a:buFont typeface="Times New Roman"/>
              <a:buNone/>
            </a:pPr>
            <a:endParaRPr/>
          </a:p>
          <a:p>
            <a:pPr marL="0" lvl="0" indent="0" algn="l" rtl="0">
              <a:spcBef>
                <a:spcPts val="0"/>
              </a:spcBef>
              <a:spcAft>
                <a:spcPts val="0"/>
              </a:spcAft>
              <a:buClr>
                <a:schemeClr val="dk1"/>
              </a:buClr>
              <a:buSzPts val="1400"/>
              <a:buFont typeface="Times New Roman"/>
              <a:buNone/>
            </a:pPr>
            <a:r>
              <a:rPr lang="en-US"/>
              <a:t>That is the essence of this course.</a:t>
            </a:r>
            <a:endParaRPr/>
          </a:p>
        </p:txBody>
      </p:sp>
      <p:sp>
        <p:nvSpPr>
          <p:cNvPr id="154" name="Google Shape;154;p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You can go even further and use Google maps to visualize the location (see here that there is even a taxicab in the image!)</a:t>
            </a:r>
            <a:endParaRPr dirty="0"/>
          </a:p>
          <a:p>
            <a:pPr marL="0" marR="0" lvl="0" indent="0" algn="l" rtl="0">
              <a:spcBef>
                <a:spcPts val="36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20</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0609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1" name="Google Shape;321;p1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In Data Science, the focus is on Big Data.</a:t>
            </a:r>
            <a:endParaRPr dirty="0"/>
          </a:p>
          <a:p>
            <a:pPr marL="0" marR="0" lvl="0" indent="0" algn="l" rtl="0">
              <a:spcBef>
                <a:spcPts val="360"/>
              </a:spcBef>
              <a:spcAft>
                <a:spcPts val="0"/>
              </a:spcAft>
              <a:buClr>
                <a:schemeClr val="dk1"/>
              </a:buClr>
              <a:buSzPts val="1400"/>
              <a:buFont typeface="Times New Roman"/>
              <a:buNone/>
            </a:pPr>
            <a:endParaRPr dirty="0"/>
          </a:p>
          <a:p>
            <a:pPr marL="0" marR="0" lvl="0" indent="0" algn="l" rtl="0">
              <a:lnSpc>
                <a:spcPct val="100000"/>
              </a:lnSpc>
              <a:spcBef>
                <a:spcPts val="360"/>
              </a:spcBef>
              <a:spcAft>
                <a:spcPts val="0"/>
              </a:spcAft>
              <a:buClr>
                <a:schemeClr val="dk1"/>
              </a:buClr>
              <a:buSzPts val="1400"/>
              <a:buFont typeface="Times New Roman"/>
              <a:buNone/>
            </a:pPr>
            <a:r>
              <a:rPr lang="en-US" dirty="0"/>
              <a:t>So what is it that really makes data “big”?  Of course the size matters:  it may be too big for an Excel spreadsheet, or too big for the main memory in your computer.  But It is also the heterogeneity of data (e.g. data being combined from images, free text and structured sources), and the fact that  the data may also be rapidly changing or </a:t>
            </a:r>
            <a:r>
              <a:rPr lang="en-US" b="1" dirty="0"/>
              <a:t>streaming</a:t>
            </a:r>
            <a:r>
              <a:rPr lang="en-US" dirty="0"/>
              <a:t>, requiring a different type of processing.</a:t>
            </a:r>
            <a:endParaRPr dirty="0"/>
          </a:p>
          <a:p>
            <a:pPr marL="0" marR="0" lvl="0" indent="0" algn="l" rtl="0">
              <a:spcBef>
                <a:spcPts val="36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Even if we focus just on size, there are issues that must be addressed:  Observe that size is affected by both the number of rows (or observations) as well as the number of columns (or features).  When the number of rows is very big, you cannot just use a brute force or naïve algorithm, you have to worry about efficiency; it may also require you to use parallelism to speed up computation.    When the number of columns is big, you may have to reduce the number of features using feature selection and dimensionality reduction.  These ideas will be discussed in detail later, but:</a:t>
            </a:r>
            <a:endParaRPr dirty="0"/>
          </a:p>
          <a:p>
            <a:pPr marL="0" marR="0" lvl="0" indent="0" algn="l" rtl="0">
              <a:spcBef>
                <a:spcPts val="360"/>
              </a:spcBef>
              <a:spcAft>
                <a:spcPts val="0"/>
              </a:spcAft>
              <a:buClr>
                <a:schemeClr val="dk1"/>
              </a:buClr>
              <a:buSzPts val="1400"/>
              <a:buFont typeface="Times New Roman"/>
              <a:buNone/>
            </a:pPr>
            <a:endParaRPr lang="en-US" dirty="0"/>
          </a:p>
          <a:p>
            <a:pPr marL="0" marR="0" lvl="0" indent="0" algn="l" rtl="0">
              <a:spcBef>
                <a:spcPts val="360"/>
              </a:spcBef>
              <a:spcAft>
                <a:spcPts val="0"/>
              </a:spcAft>
              <a:buClr>
                <a:schemeClr val="dk1"/>
              </a:buClr>
              <a:buSzPts val="1400"/>
              <a:buFont typeface="Times New Roman"/>
              <a:buNone/>
            </a:pPr>
            <a:r>
              <a:rPr lang="en-US" sz="1200" b="1" i="0" u="none" strike="noStrike" cap="none" dirty="0">
                <a:solidFill>
                  <a:schemeClr val="dk1"/>
                </a:solidFill>
                <a:effectLst/>
                <a:latin typeface="Times New Roman"/>
                <a:ea typeface="Times New Roman"/>
                <a:cs typeface="Times New Roman"/>
                <a:sym typeface="Times New Roman"/>
              </a:rPr>
              <a:t>Feature Selection</a:t>
            </a:r>
            <a:r>
              <a:rPr lang="en-US" sz="1200" b="0" i="0" u="none" strike="noStrike" cap="none" dirty="0">
                <a:solidFill>
                  <a:schemeClr val="dk1"/>
                </a:solidFill>
                <a:effectLst/>
                <a:latin typeface="Times New Roman"/>
                <a:ea typeface="Times New Roman"/>
                <a:cs typeface="Times New Roman"/>
                <a:sym typeface="Times New Roman"/>
              </a:rPr>
              <a:t> is the process where you automatically or manually </a:t>
            </a:r>
            <a:r>
              <a:rPr lang="en-US" sz="1200" b="1" i="0" u="none" strike="noStrike" cap="none" dirty="0">
                <a:solidFill>
                  <a:schemeClr val="dk1"/>
                </a:solidFill>
                <a:effectLst/>
                <a:latin typeface="Times New Roman"/>
                <a:ea typeface="Times New Roman"/>
                <a:cs typeface="Times New Roman"/>
                <a:sym typeface="Times New Roman"/>
              </a:rPr>
              <a:t>select</a:t>
            </a:r>
            <a:r>
              <a:rPr lang="en-US" sz="1200" b="0" i="0" u="none" strike="noStrike" cap="none" dirty="0">
                <a:solidFill>
                  <a:schemeClr val="dk1"/>
                </a:solidFill>
                <a:effectLst/>
                <a:latin typeface="Times New Roman"/>
                <a:ea typeface="Times New Roman"/>
                <a:cs typeface="Times New Roman"/>
                <a:sym typeface="Times New Roman"/>
              </a:rPr>
              <a:t> those </a:t>
            </a:r>
            <a:r>
              <a:rPr lang="en-US" sz="1200" b="1" i="0" u="none" strike="noStrike" cap="none" dirty="0">
                <a:solidFill>
                  <a:schemeClr val="dk1"/>
                </a:solidFill>
                <a:effectLst/>
                <a:latin typeface="Times New Roman"/>
                <a:ea typeface="Times New Roman"/>
                <a:cs typeface="Times New Roman"/>
                <a:sym typeface="Times New Roman"/>
              </a:rPr>
              <a:t>features</a:t>
            </a:r>
            <a:r>
              <a:rPr lang="en-US" sz="1200" b="0" i="0" u="none" strike="noStrike" cap="none" dirty="0">
                <a:solidFill>
                  <a:schemeClr val="dk1"/>
                </a:solidFill>
                <a:effectLst/>
                <a:latin typeface="Times New Roman"/>
                <a:ea typeface="Times New Roman"/>
                <a:cs typeface="Times New Roman"/>
                <a:sym typeface="Times New Roman"/>
              </a:rPr>
              <a:t> which contribute most to your prediction variable or output in which you are interested. </a:t>
            </a:r>
          </a:p>
          <a:p>
            <a:pPr marL="0" marR="0" lvl="0" indent="0" algn="l" rtl="0">
              <a:spcBef>
                <a:spcPts val="360"/>
              </a:spcBef>
              <a:spcAft>
                <a:spcPts val="0"/>
              </a:spcAft>
              <a:buClr>
                <a:schemeClr val="dk1"/>
              </a:buClr>
              <a:buSzPts val="1400"/>
              <a:buFont typeface="Times New Roman"/>
              <a:buNone/>
            </a:pPr>
            <a:r>
              <a:rPr lang="en-US" sz="1200" b="1" i="0" u="none" strike="noStrike" cap="none" dirty="0">
                <a:solidFill>
                  <a:schemeClr val="dk1"/>
                </a:solidFill>
                <a:effectLst/>
                <a:latin typeface="Times New Roman"/>
                <a:cs typeface="Times New Roman"/>
                <a:sym typeface="Times New Roman"/>
              </a:rPr>
              <a:t>D</a:t>
            </a:r>
            <a:r>
              <a:rPr lang="en-US" sz="1200" b="1" i="0" u="none" strike="noStrike" cap="none" dirty="0">
                <a:solidFill>
                  <a:schemeClr val="dk1"/>
                </a:solidFill>
                <a:effectLst/>
                <a:latin typeface="Times New Roman"/>
                <a:ea typeface="Times New Roman"/>
                <a:cs typeface="Times New Roman"/>
                <a:sym typeface="Times New Roman"/>
              </a:rPr>
              <a:t>imensionality reduction</a:t>
            </a:r>
            <a:r>
              <a:rPr lang="en-US" sz="1200" b="0" i="0" u="none" strike="noStrike" cap="none" dirty="0">
                <a:solidFill>
                  <a:schemeClr val="dk1"/>
                </a:solidFill>
                <a:effectLst/>
                <a:latin typeface="Times New Roman"/>
                <a:ea typeface="Times New Roman"/>
                <a:cs typeface="Times New Roman"/>
                <a:sym typeface="Times New Roman"/>
              </a:rPr>
              <a:t> is the process of reducing the number of random variables under consideration by obtaining a set of principal variables.</a:t>
            </a:r>
            <a:endParaRPr lang="en-US" dirty="0"/>
          </a:p>
          <a:p>
            <a:pPr marL="0" marR="0" lvl="0" indent="0" algn="l" rtl="0">
              <a:spcBef>
                <a:spcPts val="360"/>
              </a:spcBef>
              <a:spcAft>
                <a:spcPts val="0"/>
              </a:spcAft>
              <a:buClr>
                <a:schemeClr val="dk1"/>
              </a:buClr>
              <a:buSzPts val="1400"/>
              <a:buFont typeface="Times New Roman"/>
              <a:buNone/>
            </a:pPr>
            <a:endParaRPr lang="en-US" dirty="0"/>
          </a:p>
          <a:p>
            <a:pPr marL="0" marR="0" lvl="0" indent="0" algn="l" rtl="0">
              <a:spcBef>
                <a:spcPts val="360"/>
              </a:spcBef>
              <a:spcAft>
                <a:spcPts val="0"/>
              </a:spcAft>
              <a:buClr>
                <a:schemeClr val="dk1"/>
              </a:buClr>
              <a:buSzPts val="1400"/>
              <a:buFont typeface="Times New Roman"/>
              <a:buNone/>
            </a:pPr>
            <a:endParaRPr dirty="0"/>
          </a:p>
        </p:txBody>
      </p:sp>
      <p:sp>
        <p:nvSpPr>
          <p:cNvPr id="322" name="Google Shape;322;p1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9: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9" name="Google Shape;329;p19: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330" name="Google Shape;330;p19: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22</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7" name="Google Shape;337;p20: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Once you have something in a form that it can be read, the next step is to understand the data and look for patterns.  You may do this by hand, or use visualization tools to get an idea of what the data is about.  </a:t>
            </a:r>
            <a:endParaRPr/>
          </a:p>
          <a:p>
            <a:pPr marL="0" marR="0" lvl="0" indent="0" algn="l" rtl="0">
              <a:spcBef>
                <a:spcPts val="360"/>
              </a:spcBef>
              <a:spcAft>
                <a:spcPts val="0"/>
              </a:spcAft>
              <a:buClr>
                <a:schemeClr val="dk1"/>
              </a:buClr>
              <a:buSzPts val="1400"/>
              <a:buFont typeface="Times New Roman"/>
              <a:buNone/>
            </a:pPr>
            <a:r>
              <a:rPr lang="en-US"/>
              <a:t>Once you understand more about the dataset,  you make a hypothesis.  To test the hypothesis you may need to obtain additional data (find/collect more data, run an experiment that generates more data about the truth of the hypothesis).</a:t>
            </a:r>
            <a:endParaRPr/>
          </a:p>
          <a:p>
            <a:pPr marL="0" marR="0" lvl="0" indent="0" algn="l" rtl="0">
              <a:spcBef>
                <a:spcPts val="360"/>
              </a:spcBef>
              <a:spcAft>
                <a:spcPts val="0"/>
              </a:spcAft>
              <a:buClr>
                <a:schemeClr val="dk1"/>
              </a:buClr>
              <a:buSzPts val="1400"/>
              <a:buFont typeface="Times New Roman"/>
              <a:buNone/>
            </a:pPr>
            <a:r>
              <a:rPr lang="en-US"/>
              <a:t>Finally you use statistics and test if the hypothesis is valid.  </a:t>
            </a:r>
            <a:endParaRPr/>
          </a:p>
          <a:p>
            <a:pPr marL="0" marR="0" lvl="0" indent="0" algn="l" rtl="0">
              <a:spcBef>
                <a:spcPts val="360"/>
              </a:spcBef>
              <a:spcAft>
                <a:spcPts val="0"/>
              </a:spcAft>
              <a:buClr>
                <a:schemeClr val="dk1"/>
              </a:buClr>
              <a:buSzPts val="1400"/>
              <a:buFont typeface="Times New Roman"/>
              <a:buNone/>
            </a:pPr>
            <a:r>
              <a:rPr lang="en-US"/>
              <a:t>The typical pipeline is at the bottom of the page.  Sometimes the apply step is linked back to the collection step, and ends at the extrapolate step.  ML is in the recognize and build steps.</a:t>
            </a:r>
            <a:endParaRPr/>
          </a:p>
        </p:txBody>
      </p:sp>
      <p:sp>
        <p:nvSpPr>
          <p:cNvPr id="338" name="Google Shape;338;p20: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5" name="Google Shape;345;p21: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Some of the activities involved in analytics are listed here, annotated with the steps in the pipeline in which they appear.</a:t>
            </a:r>
            <a:endParaRPr/>
          </a:p>
          <a:p>
            <a:pPr marL="0" marR="0" lvl="0" indent="0" algn="l" rtl="0">
              <a:spcBef>
                <a:spcPts val="360"/>
              </a:spcBef>
              <a:spcAft>
                <a:spcPts val="0"/>
              </a:spcAft>
              <a:buClr>
                <a:schemeClr val="dk1"/>
              </a:buClr>
              <a:buSzPts val="1400"/>
              <a:buFont typeface="Times New Roman"/>
              <a:buNone/>
            </a:pPr>
            <a:r>
              <a:rPr lang="en-US"/>
              <a:t>And a very important part of analytics are the ethical issues, which must be considered at each step along the way in this pipeline.</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The last issue is what questions should I be asking?  What applications make sense?  It is easy to get data, but hard to do something useful with it.</a:t>
            </a:r>
            <a:endParaRPr/>
          </a:p>
        </p:txBody>
      </p:sp>
      <p:sp>
        <p:nvSpPr>
          <p:cNvPr id="346" name="Google Shape;346;p2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24</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3" name="Google Shape;353;p2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rtl="0"/>
            <a:r>
              <a:rPr lang="en-US" sz="1200" b="0" i="0" u="none" strike="noStrike" cap="none">
                <a:solidFill>
                  <a:schemeClr val="dk1"/>
                </a:solidFill>
                <a:effectLst/>
                <a:latin typeface="Times New Roman"/>
                <a:ea typeface="Times New Roman"/>
                <a:cs typeface="Times New Roman"/>
                <a:sym typeface="Times New Roman"/>
              </a:rPr>
              <a:t>One of the first data science problems posed to the community at large, from about a decade ago, was called the “Netflix Prize.”</a:t>
            </a: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Netflix wanted to improve video recommendations for their customers.</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Netflix shared “anonymized” data with the public and asked for solutions, with a $1M prize. At that point, users would rate a movie from 1-5 stars.</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There was a lot of available data here:  structured information about the movies, titles, actors, other people’s ratings, text descriptions, and so on.  Each person working on the challenge extracted different “features” used them in various ways to make predictions, using techniques from natural language processing (over text), machine learning, and a related technique called collaborative filtering.</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But the Netflix Challenge ultimately revealed another issue that we always need to consider in the data science space:  it turned out that clever researchers were able to correlate the anonymous Netflix viewership information with reviews posted (with IDs) to the Internet Movie Database, and reverse engineer who many of the viewers were!</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So in many ways the Netflix Challenge is a microcosm of the kinds of issues one encounters in data science:  techniques to extract the right features, techniques for machine learning, computing at very large scale, and being very cognizant of data privacy and other ethical issues.</a:t>
            </a:r>
            <a:endParaRPr dirty="0"/>
          </a:p>
        </p:txBody>
      </p:sp>
      <p:sp>
        <p:nvSpPr>
          <p:cNvPr id="354" name="Google Shape;354;p22: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25</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1" name="Google Shape;361;p2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As another example, Genomics (computational biology) was an early example of Data Science.   It was the “putting a man on the moon” grand challenge of the 1990’s.  Over the decades, innovations in technologies to collect genomic information have provided a tremendous amount of data, and algorithms and techniques have been developed for its analysis.  This was a precursor for what is now happening in many different fields across humanities, political science, economics, etc.  </a:t>
            </a:r>
            <a:endParaRPr/>
          </a:p>
          <a:p>
            <a:pPr marL="0" marR="0" lvl="0" indent="0" algn="l" rtl="0">
              <a:spcBef>
                <a:spcPts val="360"/>
              </a:spcBef>
              <a:spcAft>
                <a:spcPts val="0"/>
              </a:spcAft>
              <a:buClr>
                <a:schemeClr val="dk1"/>
              </a:buClr>
              <a:buSzPts val="1400"/>
              <a:buFont typeface="Times New Roman"/>
              <a:buNone/>
            </a:pPr>
            <a:r>
              <a:rPr lang="en-US"/>
              <a:t>High-throughput gene sequencing allows us to capture vast amounts of DNA and use it to do interesting things, e.g. the types of analysis that is being performed by companies such as 23andme.</a:t>
            </a:r>
            <a:endParaRPr/>
          </a:p>
          <a:p>
            <a:pPr marL="0" marR="0" lvl="0" indent="0" algn="l" rtl="0">
              <a:spcBef>
                <a:spcPts val="360"/>
              </a:spcBef>
              <a:spcAft>
                <a:spcPts val="0"/>
              </a:spcAft>
              <a:buClr>
                <a:schemeClr val="dk1"/>
              </a:buClr>
              <a:buSzPts val="1400"/>
              <a:buFont typeface="Times New Roman"/>
              <a:buNone/>
            </a:pPr>
            <a:r>
              <a:rPr lang="en-US"/>
              <a:t>This information also enables other things, such as personalized medicine (i.e. developing treatment plans for individuals rather than a generic treatment plan).  </a:t>
            </a:r>
            <a:endParaRPr/>
          </a:p>
          <a:p>
            <a:pPr marL="0" marR="0" lvl="0" indent="0" algn="l" rtl="0">
              <a:spcBef>
                <a:spcPts val="360"/>
              </a:spcBef>
              <a:spcAft>
                <a:spcPts val="0"/>
              </a:spcAft>
              <a:buClr>
                <a:schemeClr val="dk1"/>
              </a:buClr>
              <a:buSzPts val="1400"/>
              <a:buFont typeface="Times New Roman"/>
              <a:buNone/>
            </a:pPr>
            <a:r>
              <a:rPr lang="en-US"/>
              <a:t>An example of the pipeline for its analysis is shown on the right, which performs the wrangling discussed earlier, align with other data banks, and make predictions.</a:t>
            </a:r>
            <a:endParaRPr/>
          </a:p>
        </p:txBody>
      </p:sp>
      <p:sp>
        <p:nvSpPr>
          <p:cNvPr id="362" name="Google Shape;362;p2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26</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3" name="Google Shape;373;p24: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Data science requires human insight, in particular by the domain scientist.  It is not just turning the crank using statistics and machine learning!</a:t>
            </a:r>
            <a:endParaRPr/>
          </a:p>
        </p:txBody>
      </p:sp>
      <p:sp>
        <p:nvSpPr>
          <p:cNvPr id="374" name="Google Shape;374;p24: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Times New Roman"/>
              <a:buNone/>
            </a:pPr>
            <a:r>
              <a:rPr lang="en-US"/>
              <a:t>Here are things that you should consider when embarking on a data science project.</a:t>
            </a:r>
            <a:endParaRPr/>
          </a:p>
        </p:txBody>
      </p:sp>
      <p:sp>
        <p:nvSpPr>
          <p:cNvPr id="382" name="Google Shape;382;p2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9" name="Google Shape;389;p2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390" name="Google Shape;390;p2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29</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2" name="Google Shape;162;p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The desire to make sense of the world is not new. In several domains (e.g. physics), well defined models have been developed which have for years been used to make predictions. The novelty in Data Science is the ability to create – or refine -- models in domains where the underlying principles may not be understood.</a:t>
            </a:r>
            <a:endParaRPr/>
          </a:p>
        </p:txBody>
      </p:sp>
      <p:sp>
        <p:nvSpPr>
          <p:cNvPr id="163" name="Google Shape;163;p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97" name="Google Shape;397;p2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398" name="Google Shape;398;p2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30</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5" name="Google Shape;405;p2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406" name="Google Shape;406;p2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916927" y="4416985"/>
            <a:ext cx="5047959" cy="4181291"/>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70" name="Google Shape;170;p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7" name="Google Shape;177;p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If  you do a word cloud for Data Science you get something like this.  Machine Learning is of course very important, as are statistical techniques, languages (e.g. Python and R), tools (e.g. Hadoop, Kafka), databases (SQL, MongoDB), visualization (e.g. using Tableau and D3), etc.</a:t>
            </a:r>
            <a:endParaRPr/>
          </a:p>
          <a:p>
            <a:pPr marL="0" marR="0" lvl="0" indent="0" algn="l" rtl="0">
              <a:lnSpc>
                <a:spcPct val="100000"/>
              </a:lnSpc>
              <a:spcBef>
                <a:spcPts val="0"/>
              </a:spcBef>
              <a:spcAft>
                <a:spcPts val="0"/>
              </a:spcAft>
              <a:buClr>
                <a:schemeClr val="dk1"/>
              </a:buClr>
              <a:buSzPts val="1200"/>
              <a:buFont typeface="Times New Roman"/>
              <a:buNone/>
            </a:pPr>
            <a:r>
              <a:rPr lang="en-US"/>
              <a:t>The idea is that machine learning is part of a much bigger ecosystem, and must be used at scale.  </a:t>
            </a:r>
            <a:endParaRPr/>
          </a:p>
          <a:p>
            <a:pPr marL="0" marR="0" lvl="0" indent="0" algn="l" rtl="0">
              <a:lnSpc>
                <a:spcPct val="100000"/>
              </a:lnSpc>
              <a:spcBef>
                <a:spcPts val="0"/>
              </a:spcBef>
              <a:spcAft>
                <a:spcPts val="0"/>
              </a:spcAft>
              <a:buClr>
                <a:schemeClr val="dk1"/>
              </a:buClr>
              <a:buSzPts val="1200"/>
              <a:buFont typeface="Times New Roman"/>
              <a:buNone/>
            </a:pPr>
            <a:endParaRPr/>
          </a:p>
        </p:txBody>
      </p:sp>
      <p:sp>
        <p:nvSpPr>
          <p:cNvPr id="178" name="Google Shape;178;p5: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4" name="Google Shape;184;p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Missing in this wordcloud, however, is how inherently interdisciplinary Data Science is.  It requires domain experts to understand what/where the data is and what questions are important to ask; mathematicians and statisticians to understand modeling and inference; computer scientists to build systems and design algorithms and methods for analysis; visualization experts and storytellers to effectively communicate results, and policy and legal experts to understand the broader social context, e.g. the ethical implications of a field that has such a dramatic effect on every aspect of our lives (getting a job, job evaluation, what ads are served up, etc).</a:t>
            </a:r>
            <a:endParaRPr/>
          </a:p>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Data science takes ideas from computer science+math+statistics  and applies them (</a:t>
            </a:r>
            <a:r>
              <a:rPr lang="en-US" cap="none">
                <a:solidFill>
                  <a:schemeClr val="lt2"/>
                </a:solidFill>
              </a:rPr>
              <a:t>∩) </a:t>
            </a:r>
            <a:r>
              <a:rPr lang="en-US" sz="1200" b="0" i="0" u="none" strike="noStrike" cap="none">
                <a:solidFill>
                  <a:schemeClr val="dk1"/>
                </a:solidFill>
                <a:latin typeface="Times New Roman"/>
                <a:ea typeface="Times New Roman"/>
                <a:cs typeface="Times New Roman"/>
                <a:sym typeface="Times New Roman"/>
              </a:rPr>
              <a:t>to problems in science, economics, sociology, business, law or …</a:t>
            </a:r>
            <a:endParaRPr sz="1200">
              <a:solidFill>
                <a:schemeClr val="dk1"/>
              </a:solidFill>
              <a:latin typeface="Arial"/>
              <a:ea typeface="Arial"/>
              <a:cs typeface="Arial"/>
              <a:sym typeface="Arial"/>
            </a:endParaRPr>
          </a:p>
          <a:p>
            <a:pPr marL="0" marR="0" lvl="0" indent="0" algn="l" rtl="0">
              <a:spcBef>
                <a:spcPts val="360"/>
              </a:spcBef>
              <a:spcAft>
                <a:spcPts val="0"/>
              </a:spcAft>
              <a:buClr>
                <a:schemeClr val="dk1"/>
              </a:buClr>
              <a:buSzPts val="1400"/>
              <a:buFont typeface="Times New Roman"/>
              <a:buNone/>
            </a:pPr>
            <a:endParaRPr/>
          </a:p>
        </p:txBody>
      </p:sp>
      <p:sp>
        <p:nvSpPr>
          <p:cNvPr id="185" name="Google Shape;185;p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2" name="Google Shape;192;p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But of course, understanding the domain well requires an expert – which is outside the scope of this course!</a:t>
            </a:r>
            <a:endParaRPr/>
          </a:p>
        </p:txBody>
      </p:sp>
      <p:sp>
        <p:nvSpPr>
          <p:cNvPr id="193" name="Google Shape;193;p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0" name="Google Shape;200;p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201" name="Google Shape;201;p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8</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8" name="Google Shape;208;p9: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This is the typical workflow for Data Analysis:  Raw data is obtained and must be cleaned and regularized.  We may also want to complement is using other data which much also must be cleaned and regularized.  The data  (which may come from different organizations and be in different formats) must then be integrated and put it in a form it which features can be extracted to help make predictions.</a:t>
            </a:r>
            <a:endParaRPr/>
          </a:p>
          <a:p>
            <a:pPr marL="0" marR="0" lvl="0" indent="0" algn="l" rtl="0">
              <a:spcBef>
                <a:spcPts val="360"/>
              </a:spcBef>
              <a:spcAft>
                <a:spcPts val="0"/>
              </a:spcAft>
              <a:buClr>
                <a:schemeClr val="dk1"/>
              </a:buClr>
              <a:buSzPts val="1400"/>
              <a:buFont typeface="Times New Roman"/>
              <a:buNone/>
            </a:pPr>
            <a:r>
              <a:rPr lang="en-US"/>
              <a:t>We’ll talk about the first two steps next.</a:t>
            </a:r>
            <a:endParaRPr/>
          </a:p>
        </p:txBody>
      </p:sp>
      <p:sp>
        <p:nvSpPr>
          <p:cNvPr id="209" name="Google Shape;209;p9: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9</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3253564" y="1150060"/>
            <a:ext cx="5373704" cy="2180166"/>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7" name="Google Shape;17;p31"/>
          <p:cNvSpPr txBox="1">
            <a:spLocks noGrp="1"/>
          </p:cNvSpPr>
          <p:nvPr>
            <p:ph type="subTitle" idx="1"/>
          </p:nvPr>
        </p:nvSpPr>
        <p:spPr>
          <a:xfrm>
            <a:off x="3386534" y="3330222"/>
            <a:ext cx="5240734" cy="1157112"/>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R="0" lvl="1" algn="ctr">
              <a:lnSpc>
                <a:spcPct val="100000"/>
              </a:lnSpc>
              <a:spcBef>
                <a:spcPts val="440"/>
              </a:spcBef>
              <a:spcAft>
                <a:spcPts val="0"/>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R="0" lvl="2" algn="ctr">
              <a:lnSpc>
                <a:spcPct val="100000"/>
              </a:lnSpc>
              <a:spcBef>
                <a:spcPts val="400"/>
              </a:spcBef>
              <a:spcAft>
                <a:spcPts val="0"/>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R="0" lvl="3" algn="ctr">
              <a:lnSpc>
                <a:spcPct val="100000"/>
              </a:lnSpc>
              <a:spcBef>
                <a:spcPts val="375"/>
              </a:spcBef>
              <a:spcAft>
                <a:spcPts val="0"/>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R="0" lvl="4" algn="ctr">
              <a:lnSpc>
                <a:spcPct val="100000"/>
              </a:lnSpc>
              <a:spcBef>
                <a:spcPts val="375"/>
              </a:spcBef>
              <a:spcAft>
                <a:spcPts val="0"/>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R="0" lvl="5"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R="0" lvl="6"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R="0" lvl="7"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R="0" lvl="8" algn="ctr">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8" name="Google Shape;18;p3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9" name="Google Shape;19;p3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3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pic>
        <p:nvPicPr>
          <p:cNvPr id="21" name="Google Shape;21;p31" descr="Creative Commons License">
            <a:hlinkClick r:id="rId3"/>
          </p:cNvPr>
          <p:cNvPicPr preferRelativeResize="0"/>
          <p:nvPr/>
        </p:nvPicPr>
        <p:blipFill rotWithShape="1">
          <a:blip r:embed="rId4">
            <a:alphaModFix/>
          </a:blip>
          <a:srcRect/>
          <a:stretch/>
        </p:blipFill>
        <p:spPr>
          <a:xfrm>
            <a:off x="97631" y="5110959"/>
            <a:ext cx="838200" cy="295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1"/>
        <p:cNvGrpSpPr/>
        <p:nvPr/>
      </p:nvGrpSpPr>
      <p:grpSpPr>
        <a:xfrm>
          <a:off x="0" y="0"/>
          <a:ext cx="0" cy="0"/>
          <a:chOff x="0" y="0"/>
          <a:chExt cx="0" cy="0"/>
        </a:xfrm>
      </p:grpSpPr>
      <p:sp>
        <p:nvSpPr>
          <p:cNvPr id="82" name="Google Shape;82;p40"/>
          <p:cNvSpPr txBox="1">
            <a:spLocks noGrp="1"/>
          </p:cNvSpPr>
          <p:nvPr>
            <p:ph type="title"/>
          </p:nvPr>
        </p:nvSpPr>
        <p:spPr>
          <a:xfrm>
            <a:off x="1113236" y="3944054"/>
            <a:ext cx="7514033" cy="472282"/>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83" name="Google Shape;83;p40"/>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4" name="Google Shape;84;p40"/>
          <p:cNvSpPr txBox="1">
            <a:spLocks noGrp="1"/>
          </p:cNvSpPr>
          <p:nvPr>
            <p:ph type="body" idx="1"/>
          </p:nvPr>
        </p:nvSpPr>
        <p:spPr>
          <a:xfrm>
            <a:off x="1113236" y="4416336"/>
            <a:ext cx="7514033" cy="411427"/>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40"/>
              </a:spcBef>
              <a:spcAft>
                <a:spcPts val="0"/>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5" name="Google Shape;85;p4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6" name="Google Shape;86;p40"/>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7" name="Google Shape;87;p4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40"/>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41"/>
          <p:cNvSpPr txBox="1">
            <a:spLocks noGrp="1"/>
          </p:cNvSpPr>
          <p:nvPr>
            <p:ph type="title"/>
          </p:nvPr>
        </p:nvSpPr>
        <p:spPr>
          <a:xfrm>
            <a:off x="1113237" y="571500"/>
            <a:ext cx="7514033" cy="2540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91" name="Google Shape;91;p41"/>
          <p:cNvSpPr txBox="1">
            <a:spLocks noGrp="1"/>
          </p:cNvSpPr>
          <p:nvPr>
            <p:ph type="body" idx="1"/>
          </p:nvPr>
        </p:nvSpPr>
        <p:spPr>
          <a:xfrm>
            <a:off x="1113236" y="3619500"/>
            <a:ext cx="7514035"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2" name="Google Shape;92;p4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3" name="Google Shape;93;p41"/>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4" name="Google Shape;94;p4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4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42"/>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8" name="Google Shape;98;p42"/>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9" name="Google Shape;99;p42"/>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0" name="Google Shape;100;p42"/>
          <p:cNvSpPr txBox="1">
            <a:spLocks noGrp="1"/>
          </p:cNvSpPr>
          <p:nvPr>
            <p:ph type="body" idx="1"/>
          </p:nvPr>
        </p:nvSpPr>
        <p:spPr>
          <a:xfrm>
            <a:off x="1827611" y="2857499"/>
            <a:ext cx="6399611" cy="317500"/>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440"/>
              </a:spcBef>
              <a:spcAft>
                <a:spcPts val="0"/>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Google Shape;101;p42"/>
          <p:cNvSpPr txBox="1">
            <a:spLocks noGrp="1"/>
          </p:cNvSpPr>
          <p:nvPr>
            <p:ph type="body" idx="2"/>
          </p:nvPr>
        </p:nvSpPr>
        <p:spPr>
          <a:xfrm>
            <a:off x="1113236" y="3619500"/>
            <a:ext cx="7514033"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Google Shape;102;p42"/>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3" name="Google Shape;103;p42"/>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4" name="Google Shape;104;p4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4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6"/>
        <p:cNvGrpSpPr/>
        <p:nvPr/>
      </p:nvGrpSpPr>
      <p:grpSpPr>
        <a:xfrm>
          <a:off x="0" y="0"/>
          <a:ext cx="0" cy="0"/>
          <a:chOff x="0" y="0"/>
          <a:chExt cx="0" cy="0"/>
        </a:xfrm>
      </p:grpSpPr>
      <p:sp>
        <p:nvSpPr>
          <p:cNvPr id="107" name="Google Shape;107;p43"/>
          <p:cNvSpPr txBox="1">
            <a:spLocks noGrp="1"/>
          </p:cNvSpPr>
          <p:nvPr>
            <p:ph type="title"/>
          </p:nvPr>
        </p:nvSpPr>
        <p:spPr>
          <a:xfrm>
            <a:off x="1113235" y="2757151"/>
            <a:ext cx="7514032" cy="1224000"/>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8" name="Google Shape;108;p43"/>
          <p:cNvSpPr txBox="1">
            <a:spLocks noGrp="1"/>
          </p:cNvSpPr>
          <p:nvPr>
            <p:ph type="body" idx="1"/>
          </p:nvPr>
        </p:nvSpPr>
        <p:spPr>
          <a:xfrm>
            <a:off x="1113236" y="3981151"/>
            <a:ext cx="7514033"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9" name="Google Shape;109;p4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0" name="Google Shape;110;p4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1" name="Google Shape;111;p4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12" name="Google Shape;112;p4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3"/>
        <p:cNvGrpSpPr/>
        <p:nvPr/>
      </p:nvGrpSpPr>
      <p:grpSpPr>
        <a:xfrm>
          <a:off x="0" y="0"/>
          <a:ext cx="0" cy="0"/>
          <a:chOff x="0" y="0"/>
          <a:chExt cx="0" cy="0"/>
        </a:xfrm>
      </p:grpSpPr>
      <p:sp>
        <p:nvSpPr>
          <p:cNvPr id="114" name="Google Shape;114;p44"/>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15" name="Google Shape;115;p44"/>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16" name="Google Shape;116;p44"/>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17" name="Google Shape;117;p44"/>
          <p:cNvSpPr txBox="1">
            <a:spLocks noGrp="1"/>
          </p:cNvSpPr>
          <p:nvPr>
            <p:ph type="body" idx="1"/>
          </p:nvPr>
        </p:nvSpPr>
        <p:spPr>
          <a:xfrm>
            <a:off x="1113237" y="3238500"/>
            <a:ext cx="7514033" cy="740833"/>
          </a:xfrm>
          <a:prstGeom prst="rect">
            <a:avLst/>
          </a:prstGeom>
          <a:noFill/>
          <a:ln>
            <a:noFill/>
          </a:ln>
        </p:spPr>
        <p:txBody>
          <a:bodyPr spcFirstLastPara="1" wrap="square" lIns="91425" tIns="91425" rIns="91425" bIns="91425" anchor="b" anchorCtr="0">
            <a:noAutofit/>
          </a:bodyPr>
          <a:lstStyle>
            <a:lvl1pPr marL="457200" marR="0" lvl="0" indent="-228600" algn="r">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8" name="Google Shape;118;p44"/>
          <p:cNvSpPr txBox="1">
            <a:spLocks noGrp="1"/>
          </p:cNvSpPr>
          <p:nvPr>
            <p:ph type="body" idx="2"/>
          </p:nvPr>
        </p:nvSpPr>
        <p:spPr>
          <a:xfrm>
            <a:off x="1113236" y="3979333"/>
            <a:ext cx="7514033" cy="846667"/>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9" name="Google Shape;119;p4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0" name="Google Shape;120;p4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1" name="Google Shape;121;p4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4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3"/>
        <p:cNvGrpSpPr/>
        <p:nvPr/>
      </p:nvGrpSpPr>
      <p:grpSpPr>
        <a:xfrm>
          <a:off x="0" y="0"/>
          <a:ext cx="0" cy="0"/>
          <a:chOff x="0" y="0"/>
          <a:chExt cx="0" cy="0"/>
        </a:xfrm>
      </p:grpSpPr>
      <p:sp>
        <p:nvSpPr>
          <p:cNvPr id="124" name="Google Shape;124;p45"/>
          <p:cNvSpPr txBox="1">
            <a:spLocks noGrp="1"/>
          </p:cNvSpPr>
          <p:nvPr>
            <p:ph type="title"/>
          </p:nvPr>
        </p:nvSpPr>
        <p:spPr>
          <a:xfrm>
            <a:off x="1113235" y="571503"/>
            <a:ext cx="7514034" cy="2272771"/>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25" name="Google Shape;125;p45"/>
          <p:cNvSpPr txBox="1">
            <a:spLocks noGrp="1"/>
          </p:cNvSpPr>
          <p:nvPr>
            <p:ph type="body" idx="1"/>
          </p:nvPr>
        </p:nvSpPr>
        <p:spPr>
          <a:xfrm>
            <a:off x="1113236" y="2921000"/>
            <a:ext cx="7514035" cy="698500"/>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6" name="Google Shape;126;p45"/>
          <p:cNvSpPr txBox="1">
            <a:spLocks noGrp="1"/>
          </p:cNvSpPr>
          <p:nvPr>
            <p:ph type="body" idx="2"/>
          </p:nvPr>
        </p:nvSpPr>
        <p:spPr>
          <a:xfrm>
            <a:off x="1113236" y="3619500"/>
            <a:ext cx="7514035" cy="1206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320"/>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27" name="Google Shape;127;p45"/>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8" name="Google Shape;128;p45"/>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9" name="Google Shape;129;p45"/>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4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4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33" name="Google Shape;133;p46"/>
          <p:cNvSpPr txBox="1">
            <a:spLocks noGrp="1"/>
          </p:cNvSpPr>
          <p:nvPr>
            <p:ph type="body" idx="1"/>
          </p:nvPr>
        </p:nvSpPr>
        <p:spPr>
          <a:xfrm rot="5400000">
            <a:off x="2716060" y="-699577"/>
            <a:ext cx="4308382" cy="7514035"/>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4" name="Google Shape;134;p4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5" name="Google Shape;135;p4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6" name="Google Shape;136;p4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37" name="Google Shape;137;p4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7"/>
          <p:cNvSpPr txBox="1">
            <a:spLocks noGrp="1"/>
          </p:cNvSpPr>
          <p:nvPr>
            <p:ph type="title"/>
          </p:nvPr>
        </p:nvSpPr>
        <p:spPr>
          <a:xfrm rot="5400000">
            <a:off x="5836133" y="2034861"/>
            <a:ext cx="4254500" cy="1327777"/>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40" name="Google Shape;140;p47"/>
          <p:cNvSpPr txBox="1">
            <a:spLocks noGrp="1"/>
          </p:cNvSpPr>
          <p:nvPr>
            <p:ph type="body" idx="1"/>
          </p:nvPr>
        </p:nvSpPr>
        <p:spPr>
          <a:xfrm rot="5400000">
            <a:off x="1993389" y="-308654"/>
            <a:ext cx="4254500" cy="6014807"/>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41" name="Google Shape;141;p4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2" name="Google Shape;142;p4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3" name="Google Shape;143;p4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4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24" name="Google Shape;24;p32"/>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lvl1pPr marL="457200" marR="0" lvl="0" indent="-389762" algn="l">
              <a:lnSpc>
                <a:spcPct val="100000"/>
              </a:lnSpc>
              <a:spcBef>
                <a:spcPts val="350"/>
              </a:spcBef>
              <a:spcAft>
                <a:spcPts val="0"/>
              </a:spcAft>
              <a:buClr>
                <a:srgbClr val="7E241A"/>
              </a:buClr>
              <a:buSzPts val="2538"/>
              <a:buFont typeface="Arial"/>
              <a:buChar char="•"/>
              <a:defRPr sz="1750" b="0" i="0" u="none" strike="noStrike" cap="none">
                <a:solidFill>
                  <a:schemeClr val="dk1"/>
                </a:solidFill>
                <a:latin typeface="Constantia"/>
                <a:ea typeface="Constantia"/>
                <a:cs typeface="Constantia"/>
                <a:sym typeface="Constantia"/>
              </a:defRPr>
            </a:lvl1pPr>
            <a:lvl2pPr marL="914400" marR="0" lvl="1" indent="-366712" algn="l">
              <a:lnSpc>
                <a:spcPct val="100000"/>
              </a:lnSpc>
              <a:spcBef>
                <a:spcPts val="375"/>
              </a:spcBef>
              <a:spcAft>
                <a:spcPts val="0"/>
              </a:spcAft>
              <a:buClr>
                <a:srgbClr val="7E241A"/>
              </a:buClr>
              <a:buSzPts val="2175"/>
              <a:buFont typeface="Arial"/>
              <a:buChar char="•"/>
              <a:defRPr sz="1500" b="0" i="0" u="none" strike="noStrike" cap="none">
                <a:solidFill>
                  <a:schemeClr val="dk1"/>
                </a:solidFill>
                <a:latin typeface="Constantia"/>
                <a:ea typeface="Constantia"/>
                <a:cs typeface="Constantia"/>
                <a:sym typeface="Constantia"/>
              </a:defRPr>
            </a:lvl2pPr>
            <a:lvl3pPr marL="1371600" marR="0" lvl="2" indent="-343725" algn="l">
              <a:lnSpc>
                <a:spcPct val="100000"/>
              </a:lnSpc>
              <a:spcBef>
                <a:spcPts val="375"/>
              </a:spcBef>
              <a:spcAft>
                <a:spcPts val="0"/>
              </a:spcAft>
              <a:buClr>
                <a:srgbClr val="7E241A"/>
              </a:buClr>
              <a:buSzPts val="1813"/>
              <a:buFont typeface="Arial"/>
              <a:buChar char="•"/>
              <a:defRPr sz="1250" b="0" i="0" u="none" strike="noStrike" cap="none">
                <a:solidFill>
                  <a:schemeClr val="dk1"/>
                </a:solidFill>
                <a:latin typeface="Constantia"/>
                <a:ea typeface="Constantia"/>
                <a:cs typeface="Constantia"/>
                <a:sym typeface="Constantia"/>
              </a:defRPr>
            </a:lvl3pPr>
            <a:lvl4pPr marL="1828800" marR="0" lvl="3" indent="-332168" algn="l">
              <a:lnSpc>
                <a:spcPct val="100000"/>
              </a:lnSpc>
              <a:spcBef>
                <a:spcPts val="375"/>
              </a:spcBef>
              <a:spcAft>
                <a:spcPts val="0"/>
              </a:spcAft>
              <a:buClr>
                <a:srgbClr val="7E241A"/>
              </a:buClr>
              <a:buSzPts val="1631"/>
              <a:buFont typeface="Arial"/>
              <a:buChar char="•"/>
              <a:defRPr sz="1125" b="0" i="0" u="none" strike="noStrike" cap="none">
                <a:solidFill>
                  <a:schemeClr val="dk1"/>
                </a:solidFill>
                <a:latin typeface="Constantia"/>
                <a:ea typeface="Constantia"/>
                <a:cs typeface="Constantia"/>
                <a:sym typeface="Constantia"/>
              </a:defRPr>
            </a:lvl4pPr>
            <a:lvl5pPr marL="2286000" marR="0" lvl="4" indent="-320675" algn="l">
              <a:lnSpc>
                <a:spcPct val="100000"/>
              </a:lnSpc>
              <a:spcBef>
                <a:spcPts val="375"/>
              </a:spcBef>
              <a:spcAft>
                <a:spcPts val="0"/>
              </a:spcAft>
              <a:buClr>
                <a:srgbClr val="7E241A"/>
              </a:buClr>
              <a:buSzPts val="1450"/>
              <a:buFont typeface="Arial"/>
              <a:buChar char="•"/>
              <a:defRPr sz="10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25" name="Google Shape;25;p32"/>
          <p:cNvSpPr txBox="1">
            <a:spLocks noGrp="1"/>
          </p:cNvSpPr>
          <p:nvPr>
            <p:ph type="dt" idx="10"/>
          </p:nvPr>
        </p:nvSpPr>
        <p:spPr>
          <a:xfrm>
            <a:off x="7299492" y="5295565"/>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26" name="Google Shape;26;p32"/>
          <p:cNvSpPr txBox="1">
            <a:spLocks noGrp="1"/>
          </p:cNvSpPr>
          <p:nvPr>
            <p:ph type="ftr" idx="11"/>
          </p:nvPr>
        </p:nvSpPr>
        <p:spPr>
          <a:xfrm>
            <a:off x="462014" y="5295565"/>
            <a:ext cx="6780332" cy="290817"/>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27" name="Google Shape;27;p3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33"/>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1" name="Google Shape;31;p3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2" name="Google Shape;32;p3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3" name="Google Shape;33;p3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3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4"/>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2500"/>
              <a:buFont typeface="Franklin Gothic"/>
              <a:buNone/>
              <a:defRPr sz="25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7" name="Google Shape;37;p34"/>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250"/>
              </a:spcBef>
              <a:spcAft>
                <a:spcPts val="0"/>
              </a:spcAft>
              <a:buClr>
                <a:srgbClr val="7E241A"/>
              </a:buClr>
              <a:buSzPts val="1813"/>
              <a:buFont typeface="Arial"/>
              <a:buNone/>
              <a:defRPr sz="125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38" name="Google Shape;38;p3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9" name="Google Shape;39;p3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0" name="Google Shape;40;p3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3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35"/>
          <p:cNvSpPr txBox="1">
            <a:spLocks noGrp="1"/>
          </p:cNvSpPr>
          <p:nvPr>
            <p:ph type="title"/>
          </p:nvPr>
        </p:nvSpPr>
        <p:spPr>
          <a:xfrm>
            <a:off x="1113235" y="140806"/>
            <a:ext cx="7514035" cy="943033"/>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44" name="Google Shape;44;p35"/>
          <p:cNvSpPr txBox="1">
            <a:spLocks noGrp="1"/>
          </p:cNvSpPr>
          <p:nvPr>
            <p:ph type="body" idx="1"/>
          </p:nvPr>
        </p:nvSpPr>
        <p:spPr>
          <a:xfrm>
            <a:off x="1113237" y="1254224"/>
            <a:ext cx="3671291" cy="3899926"/>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5" name="Google Shape;45;p35"/>
          <p:cNvSpPr txBox="1">
            <a:spLocks noGrp="1"/>
          </p:cNvSpPr>
          <p:nvPr>
            <p:ph type="body" idx="2"/>
          </p:nvPr>
        </p:nvSpPr>
        <p:spPr>
          <a:xfrm>
            <a:off x="4955975" y="1254224"/>
            <a:ext cx="3671292" cy="3899926"/>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6" name="Google Shape;46;p35"/>
          <p:cNvSpPr txBox="1">
            <a:spLocks noGrp="1"/>
          </p:cNvSpPr>
          <p:nvPr>
            <p:ph type="dt" idx="10"/>
          </p:nvPr>
        </p:nvSpPr>
        <p:spPr>
          <a:xfrm>
            <a:off x="7299492" y="5252968"/>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7" name="Google Shape;47;p35"/>
          <p:cNvSpPr txBox="1">
            <a:spLocks noGrp="1"/>
          </p:cNvSpPr>
          <p:nvPr>
            <p:ph type="ftr" idx="11"/>
          </p:nvPr>
        </p:nvSpPr>
        <p:spPr>
          <a:xfrm>
            <a:off x="1929212" y="5252968"/>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8" name="Google Shape;48;p35"/>
          <p:cNvSpPr txBox="1">
            <a:spLocks noGrp="1"/>
          </p:cNvSpPr>
          <p:nvPr>
            <p:ph type="sldNum" idx="12"/>
          </p:nvPr>
        </p:nvSpPr>
        <p:spPr>
          <a:xfrm>
            <a:off x="8213895" y="5252968"/>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3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52" name="Google Shape;52;p36"/>
          <p:cNvSpPr txBox="1">
            <a:spLocks noGrp="1"/>
          </p:cNvSpPr>
          <p:nvPr>
            <p:ph type="body" idx="1"/>
          </p:nvPr>
        </p:nvSpPr>
        <p:spPr>
          <a:xfrm>
            <a:off x="1329133" y="724829"/>
            <a:ext cx="3455391"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3" name="Google Shape;53;p36"/>
          <p:cNvSpPr txBox="1">
            <a:spLocks noGrp="1"/>
          </p:cNvSpPr>
          <p:nvPr>
            <p:ph type="body" idx="2"/>
          </p:nvPr>
        </p:nvSpPr>
        <p:spPr>
          <a:xfrm>
            <a:off x="1113231"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4" name="Google Shape;54;p36"/>
          <p:cNvSpPr txBox="1">
            <a:spLocks noGrp="1"/>
          </p:cNvSpPr>
          <p:nvPr>
            <p:ph type="body" idx="3"/>
          </p:nvPr>
        </p:nvSpPr>
        <p:spPr>
          <a:xfrm>
            <a:off x="5160366" y="731885"/>
            <a:ext cx="3466903"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5" name="Google Shape;55;p36"/>
          <p:cNvSpPr txBox="1">
            <a:spLocks noGrp="1"/>
          </p:cNvSpPr>
          <p:nvPr>
            <p:ph type="body" idx="4"/>
          </p:nvPr>
        </p:nvSpPr>
        <p:spPr>
          <a:xfrm>
            <a:off x="4955973"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6" name="Google Shape;56;p3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7" name="Google Shape;57;p3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8" name="Google Shape;58;p3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3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2" name="Google Shape;62;p3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3" name="Google Shape;63;p3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3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1113236" y="1333500"/>
            <a:ext cx="2661841"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67" name="Google Shape;67;p38"/>
          <p:cNvSpPr txBox="1">
            <a:spLocks noGrp="1"/>
          </p:cNvSpPr>
          <p:nvPr>
            <p:ph type="body" idx="1"/>
          </p:nvPr>
        </p:nvSpPr>
        <p:spPr>
          <a:xfrm>
            <a:off x="3946527" y="571502"/>
            <a:ext cx="4680743" cy="4558059"/>
          </a:xfrm>
          <a:prstGeom prst="rect">
            <a:avLst/>
          </a:prstGeom>
          <a:noFill/>
          <a:ln>
            <a:noFill/>
          </a:ln>
        </p:spPr>
        <p:txBody>
          <a:bodyPr spcFirstLastPara="1" wrap="square" lIns="91425" tIns="91425" rIns="91425" bIns="91425" anchor="ctr"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68" name="Google Shape;68;p38"/>
          <p:cNvSpPr txBox="1">
            <a:spLocks noGrp="1"/>
          </p:cNvSpPr>
          <p:nvPr>
            <p:ph type="body" idx="2"/>
          </p:nvPr>
        </p:nvSpPr>
        <p:spPr>
          <a:xfrm>
            <a:off x="1113236" y="2476500"/>
            <a:ext cx="2661841"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80"/>
              </a:spcBef>
              <a:spcAft>
                <a:spcPts val="0"/>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69" name="Google Shape;69;p38"/>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0" name="Google Shape;70;p38"/>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1" name="Google Shape;71;p38"/>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38"/>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39"/>
          <p:cNvSpPr txBox="1">
            <a:spLocks noGrp="1"/>
          </p:cNvSpPr>
          <p:nvPr>
            <p:ph type="title"/>
          </p:nvPr>
        </p:nvSpPr>
        <p:spPr>
          <a:xfrm>
            <a:off x="1112045" y="1460499"/>
            <a:ext cx="4069619"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75" name="Google Shape;75;p39"/>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6" name="Google Shape;76;p39"/>
          <p:cNvSpPr txBox="1">
            <a:spLocks noGrp="1"/>
          </p:cNvSpPr>
          <p:nvPr>
            <p:ph type="body" idx="1"/>
          </p:nvPr>
        </p:nvSpPr>
        <p:spPr>
          <a:xfrm>
            <a:off x="1112045" y="2603499"/>
            <a:ext cx="4069619"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7" name="Google Shape;77;p39"/>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8" name="Google Shape;78;p39"/>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9" name="Google Shape;79;p3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39"/>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490888" y="107277"/>
            <a:ext cx="8136381" cy="593488"/>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Clr>
                <a:schemeClr val="dk2"/>
              </a:buClr>
              <a:buSzPts val="1400"/>
              <a:buFont typeface="Arial"/>
              <a:buNone/>
              <a:defRPr sz="1800" b="0" i="0" u="none" strike="noStrike" cap="none">
                <a:solidFill>
                  <a:schemeClr val="dk2"/>
                </a:solidFill>
              </a:defRPr>
            </a:lvl2pPr>
            <a:lvl3pPr marR="0" lvl="2" algn="l" rtl="0">
              <a:spcBef>
                <a:spcPts val="0"/>
              </a:spcBef>
              <a:spcAft>
                <a:spcPts val="0"/>
              </a:spcAft>
              <a:buClr>
                <a:schemeClr val="dk2"/>
              </a:buClr>
              <a:buSzPts val="1400"/>
              <a:buFont typeface="Arial"/>
              <a:buNone/>
              <a:defRPr sz="1800" b="0" i="0" u="none" strike="noStrike" cap="none">
                <a:solidFill>
                  <a:schemeClr val="dk2"/>
                </a:solidFill>
              </a:defRPr>
            </a:lvl3pPr>
            <a:lvl4pPr marR="0" lvl="3" algn="l" rtl="0">
              <a:spcBef>
                <a:spcPts val="0"/>
              </a:spcBef>
              <a:spcAft>
                <a:spcPts val="0"/>
              </a:spcAft>
              <a:buClr>
                <a:schemeClr val="dk2"/>
              </a:buClr>
              <a:buSzPts val="1400"/>
              <a:buFont typeface="Arial"/>
              <a:buNone/>
              <a:defRPr sz="1800" b="0" i="0" u="none" strike="noStrike" cap="none">
                <a:solidFill>
                  <a:schemeClr val="dk2"/>
                </a:solidFill>
              </a:defRPr>
            </a:lvl4pPr>
            <a:lvl5pPr marR="0" lvl="4" algn="l" rtl="0">
              <a:spcBef>
                <a:spcPts val="0"/>
              </a:spcBef>
              <a:spcAft>
                <a:spcPts val="0"/>
              </a:spcAft>
              <a:buClr>
                <a:schemeClr val="dk2"/>
              </a:buClr>
              <a:buSzPts val="1400"/>
              <a:buFont typeface="Arial"/>
              <a:buNone/>
              <a:defRPr sz="1800" b="0" i="0" u="none" strike="noStrike" cap="none">
                <a:solidFill>
                  <a:schemeClr val="dk2"/>
                </a:solidFill>
              </a:defRPr>
            </a:lvl5pPr>
            <a:lvl6pPr marR="0" lvl="5" algn="l" rtl="0">
              <a:spcBef>
                <a:spcPts val="0"/>
              </a:spcBef>
              <a:spcAft>
                <a:spcPts val="0"/>
              </a:spcAft>
              <a:buClr>
                <a:schemeClr val="dk2"/>
              </a:buClr>
              <a:buSzPts val="1400"/>
              <a:buFont typeface="Arial"/>
              <a:buNone/>
              <a:defRPr sz="1800" b="0" i="0" u="none" strike="noStrike" cap="none">
                <a:solidFill>
                  <a:schemeClr val="dk2"/>
                </a:solidFill>
              </a:defRPr>
            </a:lvl6pPr>
            <a:lvl7pPr marR="0" lvl="6" algn="l" rtl="0">
              <a:spcBef>
                <a:spcPts val="0"/>
              </a:spcBef>
              <a:spcAft>
                <a:spcPts val="0"/>
              </a:spcAft>
              <a:buClr>
                <a:schemeClr val="dk2"/>
              </a:buClr>
              <a:buSzPts val="1400"/>
              <a:buFont typeface="Arial"/>
              <a:buNone/>
              <a:defRPr sz="1800" b="0" i="0" u="none" strike="noStrike" cap="none">
                <a:solidFill>
                  <a:schemeClr val="dk2"/>
                </a:solidFill>
              </a:defRPr>
            </a:lvl7pPr>
            <a:lvl8pPr marR="0" lvl="7" algn="l" rtl="0">
              <a:spcBef>
                <a:spcPts val="0"/>
              </a:spcBef>
              <a:spcAft>
                <a:spcPts val="0"/>
              </a:spcAft>
              <a:buClr>
                <a:schemeClr val="dk2"/>
              </a:buClr>
              <a:buSzPts val="1400"/>
              <a:buFont typeface="Arial"/>
              <a:buNone/>
              <a:defRPr sz="1800" b="0" i="0" u="none" strike="noStrike" cap="none">
                <a:solidFill>
                  <a:schemeClr val="dk2"/>
                </a:solidFill>
              </a:defRPr>
            </a:lvl8pPr>
            <a:lvl9pPr marR="0" lvl="8" algn="l" rtl="0">
              <a:spcBef>
                <a:spcPts val="0"/>
              </a:spcBef>
              <a:spcAft>
                <a:spcPts val="0"/>
              </a:spcAft>
              <a:buClr>
                <a:schemeClr val="dk2"/>
              </a:buClr>
              <a:buSzPts val="1400"/>
              <a:buFont typeface="Arial"/>
              <a:buNone/>
              <a:defRPr sz="1800" b="0" i="0" u="none" strike="noStrike" cap="none">
                <a:solidFill>
                  <a:schemeClr val="dk2"/>
                </a:solidFill>
              </a:defRPr>
            </a:lvl9pPr>
          </a:lstStyle>
          <a:p>
            <a:endParaRPr/>
          </a:p>
        </p:txBody>
      </p:sp>
      <p:sp>
        <p:nvSpPr>
          <p:cNvPr id="11" name="Google Shape;11;p30"/>
          <p:cNvSpPr txBox="1">
            <a:spLocks noGrp="1"/>
          </p:cNvSpPr>
          <p:nvPr>
            <p:ph type="body" idx="1"/>
          </p:nvPr>
        </p:nvSpPr>
        <p:spPr>
          <a:xfrm>
            <a:off x="490888" y="879185"/>
            <a:ext cx="8136381" cy="4308382"/>
          </a:xfrm>
          <a:prstGeom prst="rect">
            <a:avLst/>
          </a:prstGeom>
          <a:noFill/>
          <a:ln>
            <a:noFill/>
          </a:ln>
        </p:spPr>
        <p:txBody>
          <a:bodyPr spcFirstLastPara="1" wrap="square" lIns="91425" tIns="91425" rIns="91425" bIns="91425" anchor="ctr" anchorCtr="0">
            <a:noAutofit/>
          </a:bodyPr>
          <a:lstStyle>
            <a:lvl1pPr marL="457200" marR="0" lvl="0" indent="-449580" algn="l" rtl="0">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rtl="0">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rtl="0">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rtl="0">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rtl="0">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rtl="0">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 name="Google Shape;12;p3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 name="Google Shape;13;p30"/>
          <p:cNvSpPr txBox="1">
            <a:spLocks noGrp="1"/>
          </p:cNvSpPr>
          <p:nvPr>
            <p:ph type="ftr" idx="11"/>
          </p:nvPr>
        </p:nvSpPr>
        <p:spPr>
          <a:xfrm>
            <a:off x="490888" y="5258597"/>
            <a:ext cx="6751457" cy="349126"/>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 name="Google Shape;14;p3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
          <p:cNvSpPr txBox="1">
            <a:spLocks noGrp="1"/>
          </p:cNvSpPr>
          <p:nvPr>
            <p:ph type="ctrTitle"/>
          </p:nvPr>
        </p:nvSpPr>
        <p:spPr>
          <a:xfrm>
            <a:off x="461433" y="1312334"/>
            <a:ext cx="8165835" cy="201789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800"/>
              <a:buFont typeface="Franklin Gothic"/>
              <a:buNone/>
            </a:pPr>
            <a:r>
              <a:rPr lang="en-US" sz="3800" b="0" i="0" u="none" strike="noStrike" cap="none" dirty="0">
                <a:solidFill>
                  <a:schemeClr val="dk1"/>
                </a:solidFill>
                <a:latin typeface="Franklin Gothic"/>
                <a:ea typeface="Franklin Gothic"/>
                <a:cs typeface="Franklin Gothic"/>
                <a:sym typeface="Franklin Gothic"/>
              </a:rPr>
              <a:t>Introduction:</a:t>
            </a:r>
            <a:br>
              <a:rPr lang="en-US" sz="3800" b="0" i="0" u="none" strike="noStrike" cap="none" dirty="0">
                <a:solidFill>
                  <a:schemeClr val="dk1"/>
                </a:solidFill>
                <a:latin typeface="Franklin Gothic"/>
                <a:ea typeface="Franklin Gothic"/>
                <a:cs typeface="Franklin Gothic"/>
                <a:sym typeface="Franklin Gothic"/>
              </a:rPr>
            </a:br>
            <a:r>
              <a:rPr lang="en-US" sz="3800" b="0" i="0" u="none" strike="noStrike" cap="none" dirty="0">
                <a:solidFill>
                  <a:schemeClr val="dk1"/>
                </a:solidFill>
                <a:latin typeface="Franklin Gothic"/>
                <a:ea typeface="Franklin Gothic"/>
                <a:cs typeface="Franklin Gothic"/>
                <a:sym typeface="Franklin Gothic"/>
              </a:rPr>
              <a:t>What Is Data Science?</a:t>
            </a:r>
            <a:endParaRPr dirty="0"/>
          </a:p>
        </p:txBody>
      </p:sp>
      <p:pic>
        <p:nvPicPr>
          <p:cNvPr id="151" name="Google Shape;151;p1"/>
          <p:cNvPicPr preferRelativeResize="0"/>
          <p:nvPr/>
        </p:nvPicPr>
        <p:blipFill rotWithShape="1">
          <a:blip r:embed="rId3">
            <a:alphaModFix/>
          </a:blip>
          <a:srcRect/>
          <a:stretch/>
        </p:blipFill>
        <p:spPr>
          <a:xfrm>
            <a:off x="3505623" y="3140356"/>
            <a:ext cx="2077453" cy="5702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0"/>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a:t>Considerations around Big Data:</a:t>
            </a:r>
            <a:br>
              <a:rPr lang="en-US"/>
            </a:br>
            <a:r>
              <a:rPr lang="en-US"/>
              <a:t>Structure, Cleaning, and Linking</a:t>
            </a:r>
            <a:endParaRPr/>
          </a:p>
        </p:txBody>
      </p:sp>
      <p:sp>
        <p:nvSpPr>
          <p:cNvPr id="227" name="Google Shape;227;p10"/>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228" name="Google Shape;228;p1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10</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1"/>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Open and Closed Worlds, </a:t>
            </a:r>
            <a:br>
              <a:rPr lang="en-US"/>
            </a:br>
            <a:r>
              <a:rPr lang="en-US"/>
              <a:t>Observations vs the Universe</a:t>
            </a:r>
            <a:endParaRPr/>
          </a:p>
        </p:txBody>
      </p:sp>
      <p:sp>
        <p:nvSpPr>
          <p:cNvPr id="235" name="Google Shape;235;p11"/>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sz="2000" dirty="0"/>
              <a:t>Databases often assume a </a:t>
            </a:r>
            <a:r>
              <a:rPr lang="en-US" sz="2000" b="1" dirty="0"/>
              <a:t>closed world</a:t>
            </a:r>
            <a:r>
              <a:rPr lang="en-US" sz="2000" dirty="0"/>
              <a:t>: we know </a:t>
            </a:r>
            <a:r>
              <a:rPr lang="en-US" sz="2000" i="1" dirty="0"/>
              <a:t>everything…</a:t>
            </a:r>
            <a:endParaRPr sz="2000" dirty="0"/>
          </a:p>
          <a:p>
            <a:pPr marL="417513" lvl="1" indent="0" algn="ctr" rtl="0">
              <a:lnSpc>
                <a:spcPct val="100000"/>
              </a:lnSpc>
              <a:spcBef>
                <a:spcPts val="675"/>
              </a:spcBef>
              <a:spcAft>
                <a:spcPts val="0"/>
              </a:spcAft>
              <a:buSzPts val="2175"/>
              <a:buNone/>
            </a:pPr>
            <a:r>
              <a:rPr lang="en-US" sz="1800" dirty="0">
                <a:solidFill>
                  <a:srgbClr val="1263C3"/>
                </a:solidFill>
              </a:rPr>
              <a:t>The company’s employees, their exact salaries, every product, …</a:t>
            </a:r>
            <a:endParaRPr sz="1800" dirty="0"/>
          </a:p>
          <a:p>
            <a:pPr marL="161925" lvl="0" indent="0" algn="l" rtl="0">
              <a:lnSpc>
                <a:spcPct val="100000"/>
              </a:lnSpc>
              <a:spcBef>
                <a:spcPts val="725"/>
              </a:spcBef>
              <a:spcAft>
                <a:spcPts val="0"/>
              </a:spcAft>
              <a:buSzPts val="2538"/>
              <a:buNone/>
            </a:pPr>
            <a:r>
              <a:rPr lang="en-US" sz="2000" dirty="0"/>
              <a:t>Data science is in an </a:t>
            </a:r>
            <a:r>
              <a:rPr lang="en-US" sz="2000" b="1" dirty="0"/>
              <a:t>open world</a:t>
            </a:r>
            <a:r>
              <a:rPr lang="en-US" sz="2000" dirty="0"/>
              <a:t>: we can’t see the whole population</a:t>
            </a:r>
            <a:endParaRPr sz="2000" dirty="0"/>
          </a:p>
          <a:p>
            <a:pPr marL="464326" lvl="1" indent="-138112" algn="l" rtl="0">
              <a:lnSpc>
                <a:spcPct val="100000"/>
              </a:lnSpc>
              <a:spcBef>
                <a:spcPts val="675"/>
              </a:spcBef>
              <a:spcAft>
                <a:spcPts val="0"/>
              </a:spcAft>
              <a:buSzPts val="2175"/>
              <a:buChar char="•"/>
            </a:pPr>
            <a:r>
              <a:rPr lang="en-US" sz="1800" dirty="0"/>
              <a:t>We are given </a:t>
            </a:r>
            <a:r>
              <a:rPr lang="en-US" sz="1800" b="1" dirty="0"/>
              <a:t>samples</a:t>
            </a:r>
            <a:r>
              <a:rPr lang="en-US" sz="1800" dirty="0"/>
              <a:t> or incomplete observations</a:t>
            </a:r>
            <a:endParaRPr sz="1800" dirty="0"/>
          </a:p>
          <a:p>
            <a:pPr marL="464326" lvl="1" indent="-138112" algn="l" rtl="0">
              <a:lnSpc>
                <a:spcPct val="100000"/>
              </a:lnSpc>
              <a:spcBef>
                <a:spcPts val="675"/>
              </a:spcBef>
              <a:spcAft>
                <a:spcPts val="0"/>
              </a:spcAft>
              <a:buSzPts val="2175"/>
              <a:buChar char="•"/>
            </a:pPr>
            <a:r>
              <a:rPr lang="en-US" sz="1800" dirty="0"/>
              <a:t>We want to </a:t>
            </a:r>
            <a:r>
              <a:rPr lang="en-US" sz="1800" b="1" dirty="0"/>
              <a:t>predict </a:t>
            </a:r>
            <a:r>
              <a:rPr lang="en-US" sz="1800" dirty="0"/>
              <a:t>the future, or characterize the entire </a:t>
            </a:r>
            <a:r>
              <a:rPr lang="en-US" sz="1800" b="1" dirty="0"/>
              <a:t>population</a:t>
            </a:r>
            <a:endParaRPr sz="1800" dirty="0"/>
          </a:p>
          <a:p>
            <a:pPr marL="346075" marR="0" lvl="0" indent="-22987" algn="l" rtl="0">
              <a:lnSpc>
                <a:spcPct val="100000"/>
              </a:lnSpc>
              <a:spcBef>
                <a:spcPts val="725"/>
              </a:spcBef>
              <a:spcAft>
                <a:spcPts val="0"/>
              </a:spcAft>
              <a:buClr>
                <a:srgbClr val="7E241A"/>
              </a:buClr>
              <a:buSzPts val="2538"/>
              <a:buFont typeface="Arial"/>
              <a:buNone/>
            </a:pPr>
            <a:endParaRPr sz="2000" dirty="0"/>
          </a:p>
          <a:p>
            <a:pPr marL="161925" lvl="0" indent="0" algn="l" rtl="0">
              <a:lnSpc>
                <a:spcPct val="100000"/>
              </a:lnSpc>
              <a:spcBef>
                <a:spcPts val="725"/>
              </a:spcBef>
              <a:spcAft>
                <a:spcPts val="0"/>
              </a:spcAft>
              <a:buSzPts val="2538"/>
              <a:buNone/>
            </a:pPr>
            <a:r>
              <a:rPr lang="en-US" sz="2000" i="1" dirty="0"/>
              <a:t>How we sample</a:t>
            </a:r>
            <a:r>
              <a:rPr lang="en-US" sz="2000" dirty="0"/>
              <a:t> affects our model!</a:t>
            </a:r>
            <a:endParaRPr sz="2000" dirty="0"/>
          </a:p>
          <a:p>
            <a:pPr marL="417513" lvl="1" indent="0" algn="l" rtl="0">
              <a:lnSpc>
                <a:spcPct val="100000"/>
              </a:lnSpc>
              <a:spcBef>
                <a:spcPts val="675"/>
              </a:spcBef>
              <a:spcAft>
                <a:spcPts val="0"/>
              </a:spcAft>
              <a:buSzPts val="2175"/>
              <a:buNone/>
            </a:pPr>
            <a:r>
              <a:rPr lang="en-US" sz="1800" dirty="0"/>
              <a:t>There are many pitfalls that can lead to biased models – a topic researchers are trying to address!</a:t>
            </a:r>
            <a:endParaRPr sz="1800" dirty="0"/>
          </a:p>
          <a:p>
            <a:pPr marL="417513" lvl="1" indent="0" algn="ctr" rtl="0">
              <a:lnSpc>
                <a:spcPct val="100000"/>
              </a:lnSpc>
              <a:spcBef>
                <a:spcPts val="675"/>
              </a:spcBef>
              <a:spcAft>
                <a:spcPts val="0"/>
              </a:spcAft>
              <a:buSzPts val="2175"/>
              <a:buNone/>
            </a:pPr>
            <a:r>
              <a:rPr lang="en-US" sz="1800" i="1" dirty="0">
                <a:solidFill>
                  <a:srgbClr val="1263C3"/>
                </a:solidFill>
              </a:rPr>
              <a:t>As the SEC says: “Past performance is not indicative of future results”</a:t>
            </a:r>
            <a:endParaRPr sz="1800" dirty="0"/>
          </a:p>
        </p:txBody>
      </p:sp>
      <p:sp>
        <p:nvSpPr>
          <p:cNvPr id="236" name="Google Shape;236;p11"/>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a:solidFill>
                  <a:schemeClr val="dk1"/>
                </a:solidFill>
                <a:latin typeface="Corbel"/>
                <a:ea typeface="Corbel"/>
                <a:cs typeface="Corbel"/>
                <a:sym typeface="Corbel"/>
              </a:rPr>
              <a:t>11</a:t>
            </a:fld>
            <a:endParaRPr sz="800" b="0" i="0">
              <a:solidFill>
                <a:schemeClr val="dk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2"/>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Raw Data vs </a:t>
            </a:r>
            <a:r>
              <a:rPr lang="en-US" i="1"/>
              <a:t>Structured</a:t>
            </a:r>
            <a:r>
              <a:rPr lang="en-US"/>
              <a:t> Data</a:t>
            </a:r>
            <a:endParaRPr/>
          </a:p>
        </p:txBody>
      </p:sp>
      <p:sp>
        <p:nvSpPr>
          <p:cNvPr id="243" name="Google Shape;243;p1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12</a:t>
            </a:fld>
            <a:endParaRPr sz="800">
              <a:latin typeface="Corbel"/>
              <a:ea typeface="Corbel"/>
              <a:cs typeface="Corbel"/>
              <a:sym typeface="Corbel"/>
            </a:endParaRPr>
          </a:p>
        </p:txBody>
      </p:sp>
      <p:pic>
        <p:nvPicPr>
          <p:cNvPr id="244" name="Google Shape;244;p12"/>
          <p:cNvPicPr preferRelativeResize="0"/>
          <p:nvPr/>
        </p:nvPicPr>
        <p:blipFill rotWithShape="1">
          <a:blip r:embed="rId3">
            <a:alphaModFix/>
          </a:blip>
          <a:srcRect/>
          <a:stretch/>
        </p:blipFill>
        <p:spPr>
          <a:xfrm>
            <a:off x="2011363" y="1001713"/>
            <a:ext cx="1604962" cy="1203325"/>
          </a:xfrm>
          <a:prstGeom prst="rect">
            <a:avLst/>
          </a:prstGeom>
          <a:noFill/>
          <a:ln>
            <a:noFill/>
          </a:ln>
        </p:spPr>
      </p:pic>
      <p:pic>
        <p:nvPicPr>
          <p:cNvPr id="245" name="Google Shape;245;p12"/>
          <p:cNvPicPr preferRelativeResize="0"/>
          <p:nvPr/>
        </p:nvPicPr>
        <p:blipFill rotWithShape="1">
          <a:blip r:embed="rId4">
            <a:alphaModFix/>
          </a:blip>
          <a:srcRect/>
          <a:stretch/>
        </p:blipFill>
        <p:spPr>
          <a:xfrm>
            <a:off x="5076825" y="1603375"/>
            <a:ext cx="4067175" cy="1355725"/>
          </a:xfrm>
          <a:prstGeom prst="rect">
            <a:avLst/>
          </a:prstGeom>
          <a:noFill/>
          <a:ln>
            <a:noFill/>
          </a:ln>
        </p:spPr>
      </p:pic>
      <p:pic>
        <p:nvPicPr>
          <p:cNvPr id="246" name="Google Shape;246;p12"/>
          <p:cNvPicPr preferRelativeResize="0"/>
          <p:nvPr/>
        </p:nvPicPr>
        <p:blipFill rotWithShape="1">
          <a:blip r:embed="rId5">
            <a:alphaModFix/>
          </a:blip>
          <a:srcRect/>
          <a:stretch/>
        </p:blipFill>
        <p:spPr>
          <a:xfrm>
            <a:off x="5211763" y="3025775"/>
            <a:ext cx="3859212" cy="1804988"/>
          </a:xfrm>
          <a:prstGeom prst="rect">
            <a:avLst/>
          </a:prstGeom>
          <a:noFill/>
          <a:ln>
            <a:noFill/>
          </a:ln>
        </p:spPr>
      </p:pic>
      <p:sp>
        <p:nvSpPr>
          <p:cNvPr id="247" name="Google Shape;247;p12"/>
          <p:cNvSpPr/>
          <p:nvPr/>
        </p:nvSpPr>
        <p:spPr>
          <a:xfrm>
            <a:off x="3762375" y="2835275"/>
            <a:ext cx="1108075" cy="469900"/>
          </a:xfrm>
          <a:prstGeom prst="right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hlink"/>
              </a:buClr>
              <a:buSzPts val="770"/>
              <a:buFont typeface="Noto Sans Symbols"/>
              <a:buNone/>
            </a:pPr>
            <a:endParaRPr sz="1400" b="0" i="0" u="none" strike="noStrike" cap="none">
              <a:solidFill>
                <a:schemeClr val="lt1"/>
              </a:solidFill>
              <a:latin typeface="Arial"/>
              <a:ea typeface="Arial"/>
              <a:cs typeface="Arial"/>
              <a:sym typeface="Arial"/>
            </a:endParaRPr>
          </a:p>
        </p:txBody>
      </p:sp>
      <p:pic>
        <p:nvPicPr>
          <p:cNvPr id="248" name="Google Shape;248;p12"/>
          <p:cNvPicPr preferRelativeResize="0"/>
          <p:nvPr/>
        </p:nvPicPr>
        <p:blipFill rotWithShape="1">
          <a:blip r:embed="rId6">
            <a:alphaModFix/>
          </a:blip>
          <a:srcRect/>
          <a:stretch/>
        </p:blipFill>
        <p:spPr>
          <a:xfrm>
            <a:off x="5161661" y="3837646"/>
            <a:ext cx="2495550" cy="1604962"/>
          </a:xfrm>
          <a:prstGeom prst="rect">
            <a:avLst/>
          </a:prstGeom>
          <a:noFill/>
          <a:ln>
            <a:noFill/>
          </a:ln>
        </p:spPr>
      </p:pic>
      <p:sp>
        <p:nvSpPr>
          <p:cNvPr id="249" name="Google Shape;249;p12"/>
          <p:cNvSpPr txBox="1"/>
          <p:nvPr/>
        </p:nvSpPr>
        <p:spPr>
          <a:xfrm>
            <a:off x="808037" y="914536"/>
            <a:ext cx="938213"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Images</a:t>
            </a:r>
            <a:endParaRPr/>
          </a:p>
        </p:txBody>
      </p:sp>
      <p:sp>
        <p:nvSpPr>
          <p:cNvPr id="250" name="Google Shape;250;p12"/>
          <p:cNvSpPr txBox="1"/>
          <p:nvPr/>
        </p:nvSpPr>
        <p:spPr>
          <a:xfrm>
            <a:off x="890588" y="2078038"/>
            <a:ext cx="812800"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Genes</a:t>
            </a:r>
            <a:endParaRPr/>
          </a:p>
        </p:txBody>
      </p:sp>
      <p:sp>
        <p:nvSpPr>
          <p:cNvPr id="251" name="Google Shape;251;p12"/>
          <p:cNvSpPr txBox="1"/>
          <p:nvPr/>
        </p:nvSpPr>
        <p:spPr>
          <a:xfrm>
            <a:off x="895046" y="3622413"/>
            <a:ext cx="85120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a:solidFill>
                  <a:schemeClr val="dk1"/>
                </a:solidFill>
                <a:latin typeface="Tahoma"/>
                <a:ea typeface="Tahoma"/>
                <a:cs typeface="Tahoma"/>
                <a:sym typeface="Tahoma"/>
              </a:rPr>
              <a:t>Text</a:t>
            </a:r>
            <a:endParaRPr dirty="0"/>
          </a:p>
        </p:txBody>
      </p:sp>
      <p:sp>
        <p:nvSpPr>
          <p:cNvPr id="252" name="Google Shape;252;p12"/>
          <p:cNvSpPr txBox="1"/>
          <p:nvPr/>
        </p:nvSpPr>
        <p:spPr>
          <a:xfrm>
            <a:off x="3589338" y="1506538"/>
            <a:ext cx="1330325" cy="13112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Data +</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feature</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extraction, </a:t>
            </a:r>
            <a:br>
              <a:rPr lang="en-US" sz="1800" b="0" i="1" u="none" strike="noStrike" cap="none">
                <a:solidFill>
                  <a:schemeClr val="dk1"/>
                </a:solidFill>
                <a:latin typeface="Tahoma"/>
                <a:ea typeface="Tahoma"/>
                <a:cs typeface="Tahoma"/>
                <a:sym typeface="Tahoma"/>
              </a:rPr>
            </a:br>
            <a:r>
              <a:rPr lang="en-US" sz="1800" b="0" i="1" u="none" strike="noStrike" cap="none">
                <a:solidFill>
                  <a:schemeClr val="dk1"/>
                </a:solidFill>
                <a:latin typeface="Tahoma"/>
                <a:ea typeface="Tahoma"/>
                <a:cs typeface="Tahoma"/>
                <a:sym typeface="Tahoma"/>
              </a:rPr>
              <a:t>wrangling</a:t>
            </a:r>
            <a:endParaRPr/>
          </a:p>
        </p:txBody>
      </p:sp>
      <p:pic>
        <p:nvPicPr>
          <p:cNvPr id="253" name="Google Shape;253;p12" descr="PANTONE : in our DNA"/>
          <p:cNvPicPr preferRelativeResize="0"/>
          <p:nvPr/>
        </p:nvPicPr>
        <p:blipFill rotWithShape="1">
          <a:blip r:embed="rId7">
            <a:alphaModFix/>
          </a:blip>
          <a:srcRect l="38773" t="11303" r="39331" b="42537"/>
          <a:stretch/>
        </p:blipFill>
        <p:spPr>
          <a:xfrm rot="5400000">
            <a:off x="2128455" y="2087259"/>
            <a:ext cx="723484" cy="2041119"/>
          </a:xfrm>
          <a:prstGeom prst="rect">
            <a:avLst/>
          </a:prstGeom>
          <a:noFill/>
          <a:ln>
            <a:noFill/>
          </a:ln>
        </p:spPr>
      </p:pic>
      <p:sp>
        <p:nvSpPr>
          <p:cNvPr id="254" name="Google Shape;254;p12"/>
          <p:cNvSpPr txBox="1"/>
          <p:nvPr/>
        </p:nvSpPr>
        <p:spPr>
          <a:xfrm>
            <a:off x="1199846" y="4112358"/>
            <a:ext cx="28985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 not be like the cat who wanted a fish</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but was afraid to get his paws wet.</a:t>
            </a:r>
            <a:endParaRPr/>
          </a:p>
          <a:p>
            <a:pPr marL="0" marR="0" lvl="0" indent="0" algn="l" rtl="0">
              <a:lnSpc>
                <a:spcPct val="100000"/>
              </a:lnSpc>
              <a:spcBef>
                <a:spcPts val="0"/>
              </a:spcBef>
              <a:spcAft>
                <a:spcPts val="0"/>
              </a:spcAft>
              <a:buClr>
                <a:srgbClr val="C00000"/>
              </a:buClr>
              <a:buSzPts val="1100"/>
              <a:buFont typeface="Arial"/>
              <a:buNone/>
            </a:pPr>
            <a:r>
              <a:rPr lang="en-US" sz="1100" b="0" i="1" u="none" strike="noStrike" cap="none">
                <a:solidFill>
                  <a:srgbClr val="C00000"/>
                </a:solidFill>
                <a:latin typeface="Arial"/>
                <a:ea typeface="Arial"/>
                <a:cs typeface="Arial"/>
                <a:sym typeface="Arial"/>
              </a:rPr>
              <a:t>William Shakespeare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3"/>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Raw Data vs </a:t>
            </a:r>
            <a:r>
              <a:rPr lang="en-US" i="1"/>
              <a:t>Structured</a:t>
            </a:r>
            <a:r>
              <a:rPr lang="en-US"/>
              <a:t> Data</a:t>
            </a:r>
            <a:endParaRPr/>
          </a:p>
        </p:txBody>
      </p:sp>
      <p:sp>
        <p:nvSpPr>
          <p:cNvPr id="261" name="Google Shape;261;p1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13</a:t>
            </a:fld>
            <a:endParaRPr sz="800">
              <a:latin typeface="Corbel"/>
              <a:ea typeface="Corbel"/>
              <a:cs typeface="Corbel"/>
              <a:sym typeface="Corbel"/>
            </a:endParaRPr>
          </a:p>
        </p:txBody>
      </p:sp>
      <p:pic>
        <p:nvPicPr>
          <p:cNvPr id="262" name="Google Shape;262;p13"/>
          <p:cNvPicPr preferRelativeResize="0"/>
          <p:nvPr/>
        </p:nvPicPr>
        <p:blipFill rotWithShape="1">
          <a:blip r:embed="rId3">
            <a:alphaModFix/>
          </a:blip>
          <a:srcRect/>
          <a:stretch/>
        </p:blipFill>
        <p:spPr>
          <a:xfrm>
            <a:off x="2011363" y="1001713"/>
            <a:ext cx="1604962" cy="1203325"/>
          </a:xfrm>
          <a:prstGeom prst="rect">
            <a:avLst/>
          </a:prstGeom>
          <a:noFill/>
          <a:ln>
            <a:noFill/>
          </a:ln>
        </p:spPr>
      </p:pic>
      <p:pic>
        <p:nvPicPr>
          <p:cNvPr id="263" name="Google Shape;263;p13"/>
          <p:cNvPicPr preferRelativeResize="0"/>
          <p:nvPr/>
        </p:nvPicPr>
        <p:blipFill rotWithShape="1">
          <a:blip r:embed="rId4">
            <a:alphaModFix/>
          </a:blip>
          <a:srcRect/>
          <a:stretch/>
        </p:blipFill>
        <p:spPr>
          <a:xfrm>
            <a:off x="5076825" y="1603375"/>
            <a:ext cx="4067175" cy="1355725"/>
          </a:xfrm>
          <a:prstGeom prst="rect">
            <a:avLst/>
          </a:prstGeom>
          <a:noFill/>
          <a:ln>
            <a:noFill/>
          </a:ln>
        </p:spPr>
      </p:pic>
      <p:pic>
        <p:nvPicPr>
          <p:cNvPr id="264" name="Google Shape;264;p13"/>
          <p:cNvPicPr preferRelativeResize="0"/>
          <p:nvPr/>
        </p:nvPicPr>
        <p:blipFill rotWithShape="1">
          <a:blip r:embed="rId5">
            <a:alphaModFix/>
          </a:blip>
          <a:srcRect/>
          <a:stretch/>
        </p:blipFill>
        <p:spPr>
          <a:xfrm>
            <a:off x="5211763" y="3025775"/>
            <a:ext cx="3859212" cy="1804988"/>
          </a:xfrm>
          <a:prstGeom prst="rect">
            <a:avLst/>
          </a:prstGeom>
          <a:noFill/>
          <a:ln>
            <a:noFill/>
          </a:ln>
        </p:spPr>
      </p:pic>
      <p:sp>
        <p:nvSpPr>
          <p:cNvPr id="265" name="Google Shape;265;p13"/>
          <p:cNvSpPr/>
          <p:nvPr/>
        </p:nvSpPr>
        <p:spPr>
          <a:xfrm>
            <a:off x="3762375" y="2835275"/>
            <a:ext cx="1108075" cy="469900"/>
          </a:xfrm>
          <a:prstGeom prst="right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hlink"/>
              </a:buClr>
              <a:buSzPts val="770"/>
              <a:buFont typeface="Noto Sans Symbols"/>
              <a:buNone/>
            </a:pPr>
            <a:endParaRPr sz="1400" b="0" i="0" u="none" strike="noStrike" cap="none">
              <a:solidFill>
                <a:schemeClr val="lt1"/>
              </a:solidFill>
              <a:latin typeface="Arial"/>
              <a:ea typeface="Arial"/>
              <a:cs typeface="Arial"/>
              <a:sym typeface="Arial"/>
            </a:endParaRPr>
          </a:p>
        </p:txBody>
      </p:sp>
      <p:pic>
        <p:nvPicPr>
          <p:cNvPr id="266" name="Google Shape;266;p13"/>
          <p:cNvPicPr preferRelativeResize="0"/>
          <p:nvPr/>
        </p:nvPicPr>
        <p:blipFill rotWithShape="1">
          <a:blip r:embed="rId6">
            <a:alphaModFix/>
          </a:blip>
          <a:srcRect/>
          <a:stretch/>
        </p:blipFill>
        <p:spPr>
          <a:xfrm>
            <a:off x="4646613" y="3748088"/>
            <a:ext cx="2495550" cy="1604962"/>
          </a:xfrm>
          <a:prstGeom prst="rect">
            <a:avLst/>
          </a:prstGeom>
          <a:noFill/>
          <a:ln>
            <a:noFill/>
          </a:ln>
        </p:spPr>
      </p:pic>
      <p:sp>
        <p:nvSpPr>
          <p:cNvPr id="267" name="Google Shape;267;p13"/>
          <p:cNvSpPr txBox="1"/>
          <p:nvPr/>
        </p:nvSpPr>
        <p:spPr>
          <a:xfrm>
            <a:off x="808037" y="914536"/>
            <a:ext cx="938213"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Images</a:t>
            </a:r>
            <a:endParaRPr/>
          </a:p>
        </p:txBody>
      </p:sp>
      <p:sp>
        <p:nvSpPr>
          <p:cNvPr id="268" name="Google Shape;268;p13"/>
          <p:cNvSpPr txBox="1"/>
          <p:nvPr/>
        </p:nvSpPr>
        <p:spPr>
          <a:xfrm>
            <a:off x="890588" y="2078038"/>
            <a:ext cx="812800"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Genes</a:t>
            </a:r>
            <a:endParaRPr/>
          </a:p>
        </p:txBody>
      </p:sp>
      <p:sp>
        <p:nvSpPr>
          <p:cNvPr id="269" name="Google Shape;269;p13"/>
          <p:cNvSpPr txBox="1"/>
          <p:nvPr/>
        </p:nvSpPr>
        <p:spPr>
          <a:xfrm>
            <a:off x="895046" y="3622413"/>
            <a:ext cx="851204"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a:solidFill>
                  <a:schemeClr val="dk1"/>
                </a:solidFill>
                <a:latin typeface="Tahoma"/>
                <a:ea typeface="Tahoma"/>
                <a:cs typeface="Tahoma"/>
                <a:sym typeface="Tahoma"/>
              </a:rPr>
              <a:t>Text</a:t>
            </a:r>
            <a:endParaRPr dirty="0"/>
          </a:p>
        </p:txBody>
      </p:sp>
      <p:sp>
        <p:nvSpPr>
          <p:cNvPr id="270" name="Google Shape;270;p13"/>
          <p:cNvSpPr txBox="1"/>
          <p:nvPr/>
        </p:nvSpPr>
        <p:spPr>
          <a:xfrm>
            <a:off x="3589338" y="1506538"/>
            <a:ext cx="1330325" cy="13112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Data +</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feature</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extraction, </a:t>
            </a:r>
            <a:br>
              <a:rPr lang="en-US" sz="1800" b="0" i="1" u="none" strike="noStrike" cap="none">
                <a:solidFill>
                  <a:schemeClr val="dk1"/>
                </a:solidFill>
                <a:latin typeface="Tahoma"/>
                <a:ea typeface="Tahoma"/>
                <a:cs typeface="Tahoma"/>
                <a:sym typeface="Tahoma"/>
              </a:rPr>
            </a:br>
            <a:r>
              <a:rPr lang="en-US" sz="1800" b="0" i="1" u="none" strike="noStrike" cap="none">
                <a:solidFill>
                  <a:schemeClr val="dk1"/>
                </a:solidFill>
                <a:latin typeface="Tahoma"/>
                <a:ea typeface="Tahoma"/>
                <a:cs typeface="Tahoma"/>
                <a:sym typeface="Tahoma"/>
              </a:rPr>
              <a:t>wrangling</a:t>
            </a:r>
            <a:endParaRPr/>
          </a:p>
        </p:txBody>
      </p:sp>
      <p:pic>
        <p:nvPicPr>
          <p:cNvPr id="271" name="Google Shape;271;p13" descr="PANTONE : in our DNA"/>
          <p:cNvPicPr preferRelativeResize="0"/>
          <p:nvPr/>
        </p:nvPicPr>
        <p:blipFill rotWithShape="1">
          <a:blip r:embed="rId7">
            <a:alphaModFix/>
          </a:blip>
          <a:srcRect l="38773" t="11303" r="39331" b="42537"/>
          <a:stretch/>
        </p:blipFill>
        <p:spPr>
          <a:xfrm rot="5400000">
            <a:off x="2128455" y="2087259"/>
            <a:ext cx="723484" cy="2041119"/>
          </a:xfrm>
          <a:prstGeom prst="rect">
            <a:avLst/>
          </a:prstGeom>
          <a:noFill/>
          <a:ln>
            <a:noFill/>
          </a:ln>
        </p:spPr>
      </p:pic>
      <p:sp>
        <p:nvSpPr>
          <p:cNvPr id="272" name="Google Shape;272;p13"/>
          <p:cNvSpPr txBox="1"/>
          <p:nvPr/>
        </p:nvSpPr>
        <p:spPr>
          <a:xfrm>
            <a:off x="1199846" y="4112358"/>
            <a:ext cx="28985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 not be like the cat who wanted a fish</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but was afraid to get his paws wet.</a:t>
            </a:r>
            <a:endParaRPr/>
          </a:p>
          <a:p>
            <a:pPr marL="0" marR="0" lvl="0" indent="0" algn="l" rtl="0">
              <a:lnSpc>
                <a:spcPct val="100000"/>
              </a:lnSpc>
              <a:spcBef>
                <a:spcPts val="0"/>
              </a:spcBef>
              <a:spcAft>
                <a:spcPts val="0"/>
              </a:spcAft>
              <a:buClr>
                <a:srgbClr val="C00000"/>
              </a:buClr>
              <a:buSzPts val="1100"/>
              <a:buFont typeface="Arial"/>
              <a:buNone/>
            </a:pPr>
            <a:r>
              <a:rPr lang="en-US" sz="1100" b="0" i="1" u="none" strike="noStrike" cap="none">
                <a:solidFill>
                  <a:srgbClr val="C00000"/>
                </a:solidFill>
                <a:latin typeface="Arial"/>
                <a:ea typeface="Arial"/>
                <a:cs typeface="Arial"/>
                <a:sym typeface="Arial"/>
              </a:rPr>
              <a:t>William Shakespeare</a:t>
            </a:r>
            <a:endParaRPr/>
          </a:p>
        </p:txBody>
      </p:sp>
      <p:sp>
        <p:nvSpPr>
          <p:cNvPr id="273" name="Google Shape;273;p13"/>
          <p:cNvSpPr txBox="1"/>
          <p:nvPr/>
        </p:nvSpPr>
        <p:spPr>
          <a:xfrm>
            <a:off x="3589338" y="3889375"/>
            <a:ext cx="5481637" cy="1473200"/>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7E241A"/>
              </a:buClr>
              <a:buSzPts val="1400"/>
              <a:buFont typeface="Arial"/>
              <a:buNone/>
            </a:pPr>
            <a:r>
              <a:rPr lang="en-US" sz="1600" b="0" i="0" u="none" strike="noStrike" cap="none" dirty="0">
                <a:solidFill>
                  <a:srgbClr val="000000"/>
                </a:solidFill>
                <a:latin typeface="Arial"/>
                <a:ea typeface="Arial"/>
                <a:cs typeface="Arial"/>
                <a:sym typeface="Arial"/>
              </a:rPr>
              <a:t>Goal:  raw data to </a:t>
            </a:r>
            <a:r>
              <a:rPr lang="en-US" sz="1600" b="0" i="1" u="none" strike="noStrike" cap="none" dirty="0">
                <a:solidFill>
                  <a:srgbClr val="000000"/>
                </a:solidFill>
                <a:latin typeface="Arial"/>
                <a:ea typeface="Arial"/>
                <a:cs typeface="Arial"/>
                <a:sym typeface="Arial"/>
              </a:rPr>
              <a:t>structured</a:t>
            </a:r>
            <a:r>
              <a:rPr lang="en-US" sz="1600" b="0" i="0" u="none" strike="noStrike" cap="none" dirty="0">
                <a:solidFill>
                  <a:srgbClr val="000000"/>
                </a:solidFill>
                <a:latin typeface="Arial"/>
                <a:ea typeface="Arial"/>
                <a:cs typeface="Arial"/>
                <a:sym typeface="Arial"/>
              </a:rPr>
              <a:t> data</a:t>
            </a:r>
            <a:endParaRPr sz="1600" b="0" i="0" u="none" strike="noStrike" cap="none" dirty="0">
              <a:solidFill>
                <a:srgbClr val="000000"/>
              </a:solidFill>
              <a:latin typeface="Arial"/>
              <a:ea typeface="Arial"/>
              <a:cs typeface="Arial"/>
              <a:sym typeface="Arial"/>
            </a:endParaRPr>
          </a:p>
          <a:p>
            <a:pPr marL="464326" marR="0" lvl="1" indent="-178587" algn="l" rtl="0">
              <a:lnSpc>
                <a:spcPct val="100000"/>
              </a:lnSpc>
              <a:spcBef>
                <a:spcPts val="0"/>
              </a:spcBef>
              <a:spcAft>
                <a:spcPts val="0"/>
              </a:spcAft>
              <a:buClr>
                <a:srgbClr val="7E241A"/>
              </a:buClr>
              <a:buSzPts val="1400"/>
              <a:buFont typeface="Arial"/>
              <a:buChar char="•"/>
            </a:pPr>
            <a:r>
              <a:rPr lang="en-US" sz="1600" b="0" i="0" u="none" strike="noStrike" cap="none" dirty="0">
                <a:solidFill>
                  <a:srgbClr val="000000"/>
                </a:solidFill>
                <a:latin typeface="Arial"/>
                <a:ea typeface="Arial"/>
                <a:cs typeface="Arial"/>
                <a:sym typeface="Arial"/>
              </a:rPr>
              <a:t>Fields, entities, objects, machine learning </a:t>
            </a:r>
            <a:r>
              <a:rPr lang="en-US" sz="1600" b="0" i="1" u="none" strike="noStrike" cap="none" dirty="0">
                <a:solidFill>
                  <a:srgbClr val="000000"/>
                </a:solidFill>
                <a:latin typeface="Arial"/>
                <a:ea typeface="Arial"/>
                <a:cs typeface="Arial"/>
                <a:sym typeface="Arial"/>
              </a:rPr>
              <a:t>features</a:t>
            </a:r>
            <a:endParaRPr sz="1600" b="0" i="0" u="none" strike="noStrike" cap="none" dirty="0">
              <a:solidFill>
                <a:srgbClr val="000000"/>
              </a:solidFill>
              <a:latin typeface="Arial"/>
              <a:ea typeface="Arial"/>
              <a:cs typeface="Arial"/>
              <a:sym typeface="Arial"/>
            </a:endParaRPr>
          </a:p>
          <a:p>
            <a:pPr marL="464326" marR="0" lvl="1" indent="-178587" algn="l" rtl="0">
              <a:lnSpc>
                <a:spcPct val="100000"/>
              </a:lnSpc>
              <a:spcBef>
                <a:spcPts val="0"/>
              </a:spcBef>
              <a:spcAft>
                <a:spcPts val="0"/>
              </a:spcAft>
              <a:buClr>
                <a:srgbClr val="7E241A"/>
              </a:buClr>
              <a:buSzPts val="1400"/>
              <a:buFont typeface="Arial"/>
              <a:buChar char="•"/>
            </a:pPr>
            <a:r>
              <a:rPr lang="en-US" sz="1600" b="0" i="0" u="none" strike="noStrike" cap="none" dirty="0">
                <a:solidFill>
                  <a:srgbClr val="000000"/>
                </a:solidFill>
                <a:latin typeface="Arial"/>
                <a:ea typeface="Arial"/>
                <a:cs typeface="Arial"/>
                <a:sym typeface="Arial"/>
              </a:rPr>
              <a:t>May be very regular or semi-structured</a:t>
            </a:r>
            <a:endParaRPr sz="1600" dirty="0"/>
          </a:p>
          <a:p>
            <a:pPr marL="464326" marR="0" lvl="1" indent="-89687" algn="l" rtl="0">
              <a:lnSpc>
                <a:spcPct val="100000"/>
              </a:lnSpc>
              <a:spcBef>
                <a:spcPts val="0"/>
              </a:spcBef>
              <a:spcAft>
                <a:spcPts val="0"/>
              </a:spcAft>
              <a:buClr>
                <a:srgbClr val="7E241A"/>
              </a:buClr>
              <a:buSzPts val="14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7E241A"/>
              </a:buClr>
              <a:buSzPts val="1400"/>
              <a:buFont typeface="Arial"/>
              <a:buNone/>
            </a:pPr>
            <a:r>
              <a:rPr lang="en-US" sz="1600" b="0" i="0" u="none" strike="noStrike" cap="none" dirty="0">
                <a:solidFill>
                  <a:srgbClr val="000000"/>
                </a:solidFill>
                <a:latin typeface="Arial"/>
                <a:ea typeface="Arial"/>
                <a:cs typeface="Arial"/>
                <a:sym typeface="Arial"/>
              </a:rPr>
              <a:t>Ultimately, goal is to go from data to information to knowledge</a:t>
            </a:r>
            <a:endParaRPr sz="16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4"/>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Linked Data: Find Patterns in Connectivity</a:t>
            </a:r>
            <a:br>
              <a:rPr lang="en-US"/>
            </a:br>
            <a:r>
              <a:rPr lang="en-US"/>
              <a:t>(Clusters, Paths, …)</a:t>
            </a:r>
            <a:endParaRPr/>
          </a:p>
        </p:txBody>
      </p:sp>
      <p:sp>
        <p:nvSpPr>
          <p:cNvPr id="280" name="Google Shape;280;p14"/>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14</a:t>
            </a:fld>
            <a:endParaRPr sz="800" b="0" i="0" u="none" strike="noStrike" cap="none">
              <a:solidFill>
                <a:schemeClr val="dk1"/>
              </a:solidFill>
              <a:latin typeface="Corbel"/>
              <a:ea typeface="Corbel"/>
              <a:cs typeface="Corbel"/>
              <a:sym typeface="Corbel"/>
            </a:endParaRPr>
          </a:p>
        </p:txBody>
      </p:sp>
      <p:pic>
        <p:nvPicPr>
          <p:cNvPr id="281" name="Google Shape;281;p14"/>
          <p:cNvPicPr preferRelativeResize="0"/>
          <p:nvPr/>
        </p:nvPicPr>
        <p:blipFill rotWithShape="1">
          <a:blip r:embed="rId3">
            <a:alphaModFix/>
          </a:blip>
          <a:srcRect/>
          <a:stretch/>
        </p:blipFill>
        <p:spPr>
          <a:xfrm>
            <a:off x="848414" y="2456313"/>
            <a:ext cx="4204236" cy="2825798"/>
          </a:xfrm>
          <a:prstGeom prst="rect">
            <a:avLst/>
          </a:prstGeom>
          <a:noFill/>
          <a:ln>
            <a:noFill/>
          </a:ln>
        </p:spPr>
      </p:pic>
      <p:pic>
        <p:nvPicPr>
          <p:cNvPr id="282" name="Google Shape;282;p14"/>
          <p:cNvPicPr preferRelativeResize="0"/>
          <p:nvPr/>
        </p:nvPicPr>
        <p:blipFill rotWithShape="1">
          <a:blip r:embed="rId4">
            <a:alphaModFix/>
          </a:blip>
          <a:srcRect/>
          <a:stretch/>
        </p:blipFill>
        <p:spPr>
          <a:xfrm>
            <a:off x="4544641" y="1249493"/>
            <a:ext cx="4331983" cy="33177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a:t>Data with Complex Semantics: </a:t>
            </a:r>
            <a:br>
              <a:rPr lang="en-US" dirty="0"/>
            </a:br>
            <a:r>
              <a:rPr lang="en-US" dirty="0"/>
              <a:t>Knowledge Graphs</a:t>
            </a:r>
            <a:endParaRPr dirty="0"/>
          </a:p>
        </p:txBody>
      </p:sp>
      <p:sp>
        <p:nvSpPr>
          <p:cNvPr id="289" name="Google Shape;289;p15"/>
          <p:cNvSpPr txBox="1">
            <a:spLocks noGrp="1"/>
          </p:cNvSpPr>
          <p:nvPr>
            <p:ph type="body" idx="1"/>
          </p:nvPr>
        </p:nvSpPr>
        <p:spPr>
          <a:xfrm>
            <a:off x="1113235" y="1249493"/>
            <a:ext cx="7514035" cy="30427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38"/>
              <a:buNone/>
            </a:pPr>
            <a:r>
              <a:rPr lang="en-US" dirty="0"/>
              <a:t>Classes, subclasses, instances, and properties</a:t>
            </a:r>
            <a:endParaRPr dirty="0"/>
          </a:p>
        </p:txBody>
      </p:sp>
      <p:sp>
        <p:nvSpPr>
          <p:cNvPr id="290" name="Google Shape;290;p15"/>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15</a:t>
            </a:fld>
            <a:endParaRPr sz="800" b="0" i="0" u="none" strike="noStrike" cap="none">
              <a:solidFill>
                <a:schemeClr val="dk1"/>
              </a:solidFill>
              <a:latin typeface="Corbel"/>
              <a:ea typeface="Corbel"/>
              <a:cs typeface="Corbel"/>
              <a:sym typeface="Corbel"/>
            </a:endParaRPr>
          </a:p>
        </p:txBody>
      </p:sp>
      <p:pic>
        <p:nvPicPr>
          <p:cNvPr id="291" name="Google Shape;291;p15"/>
          <p:cNvPicPr preferRelativeResize="0"/>
          <p:nvPr/>
        </p:nvPicPr>
        <p:blipFill rotWithShape="1">
          <a:blip r:embed="rId3">
            <a:alphaModFix/>
          </a:blip>
          <a:srcRect/>
          <a:stretch/>
        </p:blipFill>
        <p:spPr>
          <a:xfrm>
            <a:off x="462013" y="1756941"/>
            <a:ext cx="3774482" cy="3194202"/>
          </a:xfrm>
          <a:prstGeom prst="rect">
            <a:avLst/>
          </a:prstGeom>
          <a:noFill/>
          <a:ln>
            <a:noFill/>
          </a:ln>
        </p:spPr>
      </p:pic>
      <p:pic>
        <p:nvPicPr>
          <p:cNvPr id="292" name="Google Shape;292;p15"/>
          <p:cNvPicPr preferRelativeResize="0"/>
          <p:nvPr/>
        </p:nvPicPr>
        <p:blipFill rotWithShape="1">
          <a:blip r:embed="rId4">
            <a:alphaModFix/>
          </a:blip>
          <a:srcRect/>
          <a:stretch/>
        </p:blipFill>
        <p:spPr>
          <a:xfrm>
            <a:off x="4572000" y="2211458"/>
            <a:ext cx="4446357" cy="27621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Dynamic, High-Velocity Data: Track over Time,</a:t>
            </a:r>
            <a:br>
              <a:rPr lang="en-US"/>
            </a:br>
            <a:r>
              <a:rPr lang="en-US"/>
              <a:t>Forecast the Future</a:t>
            </a:r>
            <a:endParaRPr/>
          </a:p>
        </p:txBody>
      </p:sp>
      <p:sp>
        <p:nvSpPr>
          <p:cNvPr id="299" name="Google Shape;299;p16"/>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16</a:t>
            </a:fld>
            <a:endParaRPr sz="800" b="0" i="0" u="none" strike="noStrike" cap="none">
              <a:solidFill>
                <a:schemeClr val="dk1"/>
              </a:solidFill>
              <a:latin typeface="Corbel"/>
              <a:ea typeface="Corbel"/>
              <a:cs typeface="Corbel"/>
              <a:sym typeface="Corbel"/>
            </a:endParaRPr>
          </a:p>
        </p:txBody>
      </p:sp>
      <p:pic>
        <p:nvPicPr>
          <p:cNvPr id="300" name="Google Shape;300;p16"/>
          <p:cNvPicPr preferRelativeResize="0"/>
          <p:nvPr/>
        </p:nvPicPr>
        <p:blipFill rotWithShape="1">
          <a:blip r:embed="rId3">
            <a:alphaModFix/>
          </a:blip>
          <a:srcRect/>
          <a:stretch/>
        </p:blipFill>
        <p:spPr>
          <a:xfrm>
            <a:off x="1609123" y="1664729"/>
            <a:ext cx="5892551" cy="32409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17</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18</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733755" y="3819821"/>
            <a:ext cx="91082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Reverse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Geocode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Data</a:t>
            </a:r>
            <a:endParaRPr/>
          </a:p>
        </p:txBody>
      </p:sp>
    </p:spTree>
    <p:extLst>
      <p:ext uri="{BB962C8B-B14F-4D97-AF65-F5344CB8AC3E}">
        <p14:creationId xmlns:p14="http://schemas.microsoft.com/office/powerpoint/2010/main" val="2276390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19</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733755" y="3819821"/>
            <a:ext cx="91082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Reverse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Geocode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Data</a:t>
            </a:r>
            <a:endParaRPr/>
          </a:p>
        </p:txBody>
      </p:sp>
      <p:sp>
        <p:nvSpPr>
          <p:cNvPr id="312" name="Google Shape;312;p17"/>
          <p:cNvSpPr/>
          <p:nvPr/>
        </p:nvSpPr>
        <p:spPr>
          <a:xfrm>
            <a:off x="2001795" y="1618735"/>
            <a:ext cx="2335427" cy="271849"/>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p17"/>
          <p:cNvSpPr/>
          <p:nvPr/>
        </p:nvSpPr>
        <p:spPr>
          <a:xfrm>
            <a:off x="6933235" y="4016415"/>
            <a:ext cx="1090245" cy="172738"/>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 name="Google Shape;314;p17"/>
          <p:cNvCxnSpPr/>
          <p:nvPr/>
        </p:nvCxnSpPr>
        <p:spPr>
          <a:xfrm>
            <a:off x="4421529" y="1770927"/>
            <a:ext cx="2430600" cy="2257200"/>
          </a:xfrm>
          <a:prstGeom prst="bentConnector3">
            <a:avLst>
              <a:gd name="adj1" fmla="val 50000"/>
            </a:avLst>
          </a:prstGeom>
          <a:noFill/>
          <a:ln w="9525" cap="flat" cmpd="sng">
            <a:solidFill>
              <a:srgbClr val="A82B1E"/>
            </a:solidFill>
            <a:prstDash val="solid"/>
            <a:round/>
            <a:headEnd type="none" w="sm" len="sm"/>
            <a:tailEnd type="triangle" w="med" len="med"/>
          </a:ln>
        </p:spPr>
      </p:cxnSp>
    </p:spTree>
    <p:extLst>
      <p:ext uri="{BB962C8B-B14F-4D97-AF65-F5344CB8AC3E}">
        <p14:creationId xmlns:p14="http://schemas.microsoft.com/office/powerpoint/2010/main" val="341742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
          <p:cNvSpPr txBox="1">
            <a:spLocks noGrp="1"/>
          </p:cNvSpPr>
          <p:nvPr>
            <p:ph type="title"/>
          </p:nvPr>
        </p:nvSpPr>
        <p:spPr>
          <a:xfrm>
            <a:off x="1113235" y="159738"/>
            <a:ext cx="7514035" cy="108975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sz="3200" b="0" i="0" u="none" strike="noStrike" cap="none">
                <a:solidFill>
                  <a:schemeClr val="dk1"/>
                </a:solidFill>
                <a:latin typeface="Franklin Gothic"/>
                <a:ea typeface="Franklin Gothic"/>
                <a:cs typeface="Franklin Gothic"/>
                <a:sym typeface="Franklin Gothic"/>
              </a:rPr>
              <a:t>Motivation for the Course: </a:t>
            </a:r>
            <a:br>
              <a:rPr lang="en-US" sz="3200" b="0" i="0" u="none" strike="noStrike" cap="none">
                <a:solidFill>
                  <a:schemeClr val="dk1"/>
                </a:solidFill>
                <a:latin typeface="Franklin Gothic"/>
                <a:ea typeface="Franklin Gothic"/>
                <a:cs typeface="Franklin Gothic"/>
                <a:sym typeface="Franklin Gothic"/>
              </a:rPr>
            </a:br>
            <a:r>
              <a:rPr lang="en-US" sz="3200" b="0" i="0" u="none" strike="noStrike" cap="none">
                <a:solidFill>
                  <a:schemeClr val="dk1"/>
                </a:solidFill>
                <a:latin typeface="Franklin Gothic"/>
                <a:ea typeface="Franklin Gothic"/>
                <a:cs typeface="Franklin Gothic"/>
                <a:sym typeface="Franklin Gothic"/>
              </a:rPr>
              <a:t>Data Is Driving Everything</a:t>
            </a:r>
            <a:endParaRPr/>
          </a:p>
        </p:txBody>
      </p:sp>
      <p:sp>
        <p:nvSpPr>
          <p:cNvPr id="157" name="Google Shape;157;p2"/>
          <p:cNvSpPr txBox="1">
            <a:spLocks noGrp="1"/>
          </p:cNvSpPr>
          <p:nvPr>
            <p:ph type="body" idx="1"/>
          </p:nvPr>
        </p:nvSpPr>
        <p:spPr>
          <a:xfrm>
            <a:off x="1113235" y="1457742"/>
            <a:ext cx="7734930" cy="3762671"/>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7E241A"/>
              </a:buClr>
              <a:buSzPts val="2538"/>
              <a:buFont typeface="Corbel"/>
              <a:buAutoNum type="arabicPeriod"/>
            </a:pPr>
            <a:r>
              <a:rPr lang="en-US" sz="1750" b="0" i="0" u="none" strike="noStrike" cap="none">
                <a:solidFill>
                  <a:schemeClr val="dk1"/>
                </a:solidFill>
                <a:latin typeface="Constantia"/>
                <a:ea typeface="Constantia"/>
                <a:cs typeface="Constantia"/>
                <a:sym typeface="Constantia"/>
              </a:rPr>
              <a:t>Modern data acquisition is inexpensive!</a:t>
            </a:r>
            <a:endParaRPr/>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a:solidFill>
                  <a:schemeClr val="dk1"/>
                </a:solidFill>
                <a:latin typeface="Constantia"/>
                <a:ea typeface="Constantia"/>
                <a:cs typeface="Constantia"/>
                <a:sym typeface="Constantia"/>
              </a:rPr>
              <a:t>Smartphones, embedded systems, inexpensive sensors, </a:t>
            </a:r>
            <a:endParaRPr/>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a:solidFill>
                  <a:schemeClr val="dk1"/>
                </a:solidFill>
                <a:latin typeface="Constantia"/>
                <a:ea typeface="Constantia"/>
                <a:cs typeface="Constantia"/>
                <a:sym typeface="Constantia"/>
              </a:rPr>
              <a:t>Medical devices, simulators, …</a:t>
            </a:r>
            <a:endParaRPr/>
          </a:p>
          <a:p>
            <a:pPr marL="342900" marR="0" lvl="0" indent="-342900" algn="l" rtl="0">
              <a:lnSpc>
                <a:spcPct val="100000"/>
              </a:lnSpc>
              <a:spcBef>
                <a:spcPts val="725"/>
              </a:spcBef>
              <a:spcAft>
                <a:spcPts val="0"/>
              </a:spcAft>
              <a:buClr>
                <a:srgbClr val="7E241A"/>
              </a:buClr>
              <a:buSzPts val="2538"/>
              <a:buFont typeface="Corbel"/>
              <a:buAutoNum type="arabicPeriod"/>
            </a:pPr>
            <a:r>
              <a:rPr lang="en-US" sz="1750" b="0" i="0" u="none" strike="noStrike" cap="none">
                <a:solidFill>
                  <a:schemeClr val="dk1"/>
                </a:solidFill>
                <a:latin typeface="Constantia"/>
                <a:ea typeface="Constantia"/>
                <a:cs typeface="Constantia"/>
                <a:sym typeface="Constantia"/>
              </a:rPr>
              <a:t>Data storage is inexpensive!</a:t>
            </a:r>
            <a:endParaRPr/>
          </a:p>
          <a:p>
            <a:pPr marL="342900" marR="0" lvl="0" indent="-342900" algn="l" rtl="0">
              <a:lnSpc>
                <a:spcPct val="100000"/>
              </a:lnSpc>
              <a:spcBef>
                <a:spcPts val="725"/>
              </a:spcBef>
              <a:spcAft>
                <a:spcPts val="0"/>
              </a:spcAft>
              <a:buClr>
                <a:srgbClr val="7E241A"/>
              </a:buClr>
              <a:buSzPts val="2538"/>
              <a:buFont typeface="Corbel"/>
              <a:buAutoNum type="arabicPeriod"/>
            </a:pPr>
            <a:r>
              <a:rPr lang="en-US" sz="1750" b="0" i="0" u="none" strike="noStrike" cap="none">
                <a:solidFill>
                  <a:schemeClr val="dk1"/>
                </a:solidFill>
                <a:latin typeface="Constantia"/>
                <a:ea typeface="Constantia"/>
                <a:cs typeface="Constantia"/>
                <a:sym typeface="Constantia"/>
              </a:rPr>
              <a:t>Parallel (compute cluster) computation is inexpensive</a:t>
            </a:r>
            <a:endParaRPr/>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a:solidFill>
                  <a:schemeClr val="dk1"/>
                </a:solidFill>
                <a:latin typeface="Constantia"/>
                <a:ea typeface="Constantia"/>
                <a:cs typeface="Constantia"/>
                <a:sym typeface="Constantia"/>
              </a:rPr>
              <a:t>The Cloud, clusters of computers, GPUs, tensor processors, …</a:t>
            </a:r>
            <a:endParaRPr sz="1500" b="0" i="0" u="none" strike="noStrike" cap="none">
              <a:solidFill>
                <a:schemeClr val="dk1"/>
              </a:solidFill>
              <a:latin typeface="Constantia"/>
              <a:ea typeface="Constantia"/>
              <a:cs typeface="Constantia"/>
              <a:sym typeface="Constantia"/>
            </a:endParaRPr>
          </a:p>
          <a:p>
            <a:pPr marL="464326" marR="0" lvl="1" indent="-184926" algn="l" rtl="0">
              <a:lnSpc>
                <a:spcPct val="100000"/>
              </a:lnSpc>
              <a:spcBef>
                <a:spcPts val="675"/>
              </a:spcBef>
              <a:spcAft>
                <a:spcPts val="0"/>
              </a:spcAft>
              <a:buClr>
                <a:srgbClr val="7E241A"/>
              </a:buClr>
              <a:buSzPts val="2175"/>
              <a:buFont typeface="Arial"/>
              <a:buNone/>
            </a:pPr>
            <a:endParaRPr sz="1500" b="0" i="0" u="none" strike="noStrike" cap="none">
              <a:solidFill>
                <a:schemeClr val="dk1"/>
              </a:solidFill>
              <a:latin typeface="Constantia"/>
              <a:ea typeface="Constantia"/>
              <a:cs typeface="Constantia"/>
              <a:sym typeface="Constantia"/>
            </a:endParaRPr>
          </a:p>
          <a:p>
            <a:pPr marL="0" marR="0" lvl="0" indent="0" algn="l" rtl="0">
              <a:lnSpc>
                <a:spcPct val="100000"/>
              </a:lnSpc>
              <a:spcBef>
                <a:spcPts val="725"/>
              </a:spcBef>
              <a:spcAft>
                <a:spcPts val="0"/>
              </a:spcAft>
              <a:buClr>
                <a:srgbClr val="7E241A"/>
              </a:buClr>
              <a:buSzPts val="2538"/>
              <a:buFont typeface="Arial"/>
              <a:buNone/>
            </a:pPr>
            <a:r>
              <a:rPr lang="en-US" sz="1750" b="0" i="0" u="none" strike="noStrike" cap="none">
                <a:solidFill>
                  <a:schemeClr val="dk1"/>
                </a:solidFill>
                <a:latin typeface="Constantia"/>
                <a:ea typeface="Constantia"/>
                <a:cs typeface="Constantia"/>
                <a:sym typeface="Constantia"/>
              </a:rPr>
              <a:t>Can we use </a:t>
            </a:r>
            <a:r>
              <a:rPr lang="en-US" sz="1750" b="1" i="0" u="none" strike="noStrike" cap="none">
                <a:solidFill>
                  <a:schemeClr val="dk1"/>
                </a:solidFill>
                <a:latin typeface="Constantia"/>
                <a:ea typeface="Constantia"/>
                <a:cs typeface="Constantia"/>
                <a:sym typeface="Constantia"/>
              </a:rPr>
              <a:t>algorithms + data</a:t>
            </a:r>
            <a:r>
              <a:rPr lang="en-US" sz="1750" b="0" i="0" u="none" strike="noStrike" cap="none">
                <a:solidFill>
                  <a:schemeClr val="dk1"/>
                </a:solidFill>
                <a:latin typeface="Constantia"/>
                <a:ea typeface="Constantia"/>
                <a:cs typeface="Constantia"/>
                <a:sym typeface="Constantia"/>
              </a:rPr>
              <a:t> to understand phenomena? Build or augment </a:t>
            </a:r>
            <a:r>
              <a:rPr lang="en-US" sz="1750" b="1" i="0" u="none" strike="noStrike" cap="none">
                <a:solidFill>
                  <a:schemeClr val="dk1"/>
                </a:solidFill>
                <a:latin typeface="Constantia"/>
                <a:ea typeface="Constantia"/>
                <a:cs typeface="Constantia"/>
                <a:sym typeface="Constantia"/>
              </a:rPr>
              <a:t>models</a:t>
            </a:r>
            <a:r>
              <a:rPr lang="en-US" sz="1750" b="0" i="0" u="none" strike="noStrike" cap="none">
                <a:solidFill>
                  <a:schemeClr val="dk1"/>
                </a:solidFill>
                <a:latin typeface="Constantia"/>
                <a:ea typeface="Constantia"/>
                <a:cs typeface="Constantia"/>
                <a:sym typeface="Constantia"/>
              </a:rPr>
              <a:t>? Build </a:t>
            </a:r>
            <a:r>
              <a:rPr lang="en-US" sz="1750" b="1" i="0" u="none" strike="noStrike" cap="none">
                <a:solidFill>
                  <a:schemeClr val="dk1"/>
                </a:solidFill>
                <a:latin typeface="Constantia"/>
                <a:ea typeface="Constantia"/>
                <a:cs typeface="Constantia"/>
                <a:sym typeface="Constantia"/>
              </a:rPr>
              <a:t>detectors</a:t>
            </a:r>
            <a:r>
              <a:rPr lang="en-US" sz="1750" b="0" i="0" u="none" strike="noStrike" cap="none">
                <a:solidFill>
                  <a:schemeClr val="dk1"/>
                </a:solidFill>
                <a:latin typeface="Constantia"/>
                <a:ea typeface="Constantia"/>
                <a:cs typeface="Constantia"/>
                <a:sym typeface="Constantia"/>
              </a:rPr>
              <a:t>? Make </a:t>
            </a:r>
            <a:r>
              <a:rPr lang="en-US" sz="1750" b="1" i="0" u="none" strike="noStrike" cap="none">
                <a:solidFill>
                  <a:schemeClr val="dk1"/>
                </a:solidFill>
                <a:latin typeface="Constantia"/>
                <a:ea typeface="Constantia"/>
                <a:cs typeface="Constantia"/>
                <a:sym typeface="Constantia"/>
              </a:rPr>
              <a:t>diagnoses</a:t>
            </a:r>
            <a:r>
              <a:rPr lang="en-US" sz="1750" b="0" i="0" u="none" strike="noStrike" cap="none">
                <a:solidFill>
                  <a:schemeClr val="dk1"/>
                </a:solidFill>
                <a:latin typeface="Constantia"/>
                <a:ea typeface="Constantia"/>
                <a:cs typeface="Constantia"/>
                <a:sym typeface="Constantia"/>
              </a:rPr>
              <a:t>?</a:t>
            </a:r>
            <a:endParaRPr/>
          </a:p>
        </p:txBody>
      </p:sp>
      <p:sp>
        <p:nvSpPr>
          <p:cNvPr id="158" name="Google Shape;158;p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a:t>
            </a:fld>
            <a:endParaRPr sz="800" b="0" i="0" u="none" strike="noStrike" cap="none">
              <a:solidFill>
                <a:schemeClr val="dk1"/>
              </a:solidFill>
              <a:latin typeface="Corbel"/>
              <a:ea typeface="Corbel"/>
              <a:cs typeface="Corbel"/>
              <a:sym typeface="Corbel"/>
            </a:endParaRPr>
          </a:p>
        </p:txBody>
      </p:sp>
      <p:pic>
        <p:nvPicPr>
          <p:cNvPr id="159" name="Google Shape;159;p2"/>
          <p:cNvPicPr preferRelativeResize="0"/>
          <p:nvPr/>
        </p:nvPicPr>
        <p:blipFill rotWithShape="1">
          <a:blip r:embed="rId3">
            <a:alphaModFix/>
          </a:blip>
          <a:srcRect/>
          <a:stretch/>
        </p:blipFill>
        <p:spPr>
          <a:xfrm>
            <a:off x="6398076" y="1775012"/>
            <a:ext cx="2570751" cy="1316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20</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733755" y="3819821"/>
            <a:ext cx="91082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Reverse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Geocode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Data</a:t>
            </a:r>
            <a:endParaRPr/>
          </a:p>
        </p:txBody>
      </p:sp>
      <p:sp>
        <p:nvSpPr>
          <p:cNvPr id="312" name="Google Shape;312;p17"/>
          <p:cNvSpPr/>
          <p:nvPr/>
        </p:nvSpPr>
        <p:spPr>
          <a:xfrm>
            <a:off x="2001795" y="1618735"/>
            <a:ext cx="2335427" cy="271849"/>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p17"/>
          <p:cNvSpPr/>
          <p:nvPr/>
        </p:nvSpPr>
        <p:spPr>
          <a:xfrm>
            <a:off x="6933235" y="4016415"/>
            <a:ext cx="1090245" cy="172738"/>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 name="Google Shape;314;p17"/>
          <p:cNvCxnSpPr/>
          <p:nvPr/>
        </p:nvCxnSpPr>
        <p:spPr>
          <a:xfrm>
            <a:off x="4421529" y="1770927"/>
            <a:ext cx="2430600" cy="2257200"/>
          </a:xfrm>
          <a:prstGeom prst="bentConnector3">
            <a:avLst>
              <a:gd name="adj1" fmla="val 50000"/>
            </a:avLst>
          </a:prstGeom>
          <a:noFill/>
          <a:ln w="9525" cap="flat" cmpd="sng">
            <a:solidFill>
              <a:srgbClr val="A82B1E"/>
            </a:solidFill>
            <a:prstDash val="solid"/>
            <a:round/>
            <a:headEnd type="none" w="sm" len="sm"/>
            <a:tailEnd type="triangle" w="med" len="med"/>
          </a:ln>
        </p:spPr>
      </p:cxnSp>
      <p:sp>
        <p:nvSpPr>
          <p:cNvPr id="315" name="Google Shape;315;p17"/>
          <p:cNvSpPr/>
          <p:nvPr/>
        </p:nvSpPr>
        <p:spPr>
          <a:xfrm>
            <a:off x="6030410" y="5034987"/>
            <a:ext cx="428263" cy="551395"/>
          </a:xfrm>
          <a:prstGeom prst="up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16" name="Google Shape;316;p17"/>
          <p:cNvPicPr preferRelativeResize="0"/>
          <p:nvPr/>
        </p:nvPicPr>
        <p:blipFill rotWithShape="1">
          <a:blip r:embed="rId5">
            <a:alphaModFix/>
          </a:blip>
          <a:srcRect l="23687" t="6134" b="25895"/>
          <a:stretch/>
        </p:blipFill>
        <p:spPr>
          <a:xfrm>
            <a:off x="207347" y="4288039"/>
            <a:ext cx="2354962" cy="1267223"/>
          </a:xfrm>
          <a:prstGeom prst="rect">
            <a:avLst/>
          </a:prstGeom>
          <a:noFill/>
          <a:ln>
            <a:noFill/>
          </a:ln>
        </p:spPr>
      </p:pic>
      <p:sp>
        <p:nvSpPr>
          <p:cNvPr id="317" name="Google Shape;317;p17"/>
          <p:cNvSpPr/>
          <p:nvPr/>
        </p:nvSpPr>
        <p:spPr>
          <a:xfrm rot="-5400000">
            <a:off x="2916449" y="4796736"/>
            <a:ext cx="428263" cy="551395"/>
          </a:xfrm>
          <a:prstGeom prst="up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8" name="Google Shape;318;p17"/>
          <p:cNvSpPr txBox="1"/>
          <p:nvPr/>
        </p:nvSpPr>
        <p:spPr>
          <a:xfrm>
            <a:off x="2638376" y="5282110"/>
            <a:ext cx="11015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Street View</a:t>
            </a:r>
            <a:endParaRPr/>
          </a:p>
        </p:txBody>
      </p:sp>
    </p:spTree>
    <p:extLst>
      <p:ext uri="{BB962C8B-B14F-4D97-AF65-F5344CB8AC3E}">
        <p14:creationId xmlns:p14="http://schemas.microsoft.com/office/powerpoint/2010/main" val="320233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8"/>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What Makes Data “Big” Data?</a:t>
            </a:r>
            <a:endParaRPr/>
          </a:p>
        </p:txBody>
      </p:sp>
      <p:sp>
        <p:nvSpPr>
          <p:cNvPr id="325" name="Google Shape;325;p18"/>
          <p:cNvSpPr txBox="1">
            <a:spLocks noGrp="1"/>
          </p:cNvSpPr>
          <p:nvPr>
            <p:ph type="body" idx="1"/>
          </p:nvPr>
        </p:nvSpPr>
        <p:spPr>
          <a:xfrm>
            <a:off x="1112838" y="1032813"/>
            <a:ext cx="7515225" cy="418688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7E241A"/>
              </a:buClr>
              <a:buSzPts val="2538"/>
              <a:buFont typeface="Arial"/>
              <a:buNone/>
            </a:pPr>
            <a:r>
              <a:rPr lang="en-US" i="1">
                <a:solidFill>
                  <a:srgbClr val="7E241A"/>
                </a:solidFill>
              </a:rPr>
              <a:t>A gigabyte?  A petabyte?  A yottabyte?</a:t>
            </a:r>
            <a:endParaRPr/>
          </a:p>
          <a:p>
            <a:pPr marL="0" lvl="0" indent="0" algn="ctr" rtl="0">
              <a:lnSpc>
                <a:spcPct val="100000"/>
              </a:lnSpc>
              <a:spcBef>
                <a:spcPts val="725"/>
              </a:spcBef>
              <a:spcAft>
                <a:spcPts val="0"/>
              </a:spcAft>
              <a:buClr>
                <a:srgbClr val="7E241A"/>
              </a:buClr>
              <a:buSzPts val="2538"/>
              <a:buFont typeface="Arial"/>
              <a:buNone/>
            </a:pPr>
            <a:r>
              <a:rPr lang="en-US" i="1">
                <a:solidFill>
                  <a:srgbClr val="7E241A"/>
                </a:solidFill>
              </a:rPr>
              <a:t>A Million records? Billion records? Trillion records?</a:t>
            </a:r>
            <a:endParaRPr/>
          </a:p>
          <a:p>
            <a:pPr marL="464326" lvl="1" indent="-40474" algn="l" rtl="0">
              <a:lnSpc>
                <a:spcPct val="100000"/>
              </a:lnSpc>
              <a:spcBef>
                <a:spcPts val="675"/>
              </a:spcBef>
              <a:spcAft>
                <a:spcPts val="0"/>
              </a:spcAft>
              <a:buClr>
                <a:srgbClr val="7E241A"/>
              </a:buClr>
              <a:buSzPts val="2175"/>
              <a:buFont typeface="Arial"/>
              <a:buNone/>
            </a:pPr>
            <a:endParaRPr/>
          </a:p>
          <a:p>
            <a:pPr marL="0" lvl="0" indent="0" algn="l" rtl="0">
              <a:lnSpc>
                <a:spcPct val="100000"/>
              </a:lnSpc>
              <a:spcBef>
                <a:spcPts val="725"/>
              </a:spcBef>
              <a:spcAft>
                <a:spcPts val="0"/>
              </a:spcAft>
              <a:buClr>
                <a:srgbClr val="7E241A"/>
              </a:buClr>
              <a:buSzPts val="2538"/>
              <a:buFont typeface="Arial"/>
              <a:buNone/>
            </a:pPr>
            <a:r>
              <a:rPr lang="en-US"/>
              <a:t>There is no consensus definition, but from our perspective:</a:t>
            </a:r>
            <a:endParaRPr/>
          </a:p>
          <a:p>
            <a:pPr marL="464326" lvl="1" indent="-178587" algn="l" rtl="0">
              <a:lnSpc>
                <a:spcPct val="100000"/>
              </a:lnSpc>
              <a:spcBef>
                <a:spcPts val="675"/>
              </a:spcBef>
              <a:spcAft>
                <a:spcPts val="0"/>
              </a:spcAft>
              <a:buClr>
                <a:srgbClr val="7E241A"/>
              </a:buClr>
              <a:buSzPts val="2175"/>
              <a:buFont typeface="Arial"/>
              <a:buChar char="•"/>
            </a:pPr>
            <a:r>
              <a:rPr lang="en-US"/>
              <a:t>Too </a:t>
            </a:r>
            <a:r>
              <a:rPr lang="en-US" b="1"/>
              <a:t>complex for a human </a:t>
            </a:r>
            <a:r>
              <a:rPr lang="en-US"/>
              <a:t>to understand directly</a:t>
            </a:r>
            <a:endParaRPr/>
          </a:p>
          <a:p>
            <a:pPr marL="464326" lvl="1" indent="-178587" algn="l" rtl="0">
              <a:lnSpc>
                <a:spcPct val="100000"/>
              </a:lnSpc>
              <a:spcBef>
                <a:spcPts val="675"/>
              </a:spcBef>
              <a:spcAft>
                <a:spcPts val="0"/>
              </a:spcAft>
              <a:buClr>
                <a:srgbClr val="7E241A"/>
              </a:buClr>
              <a:buSzPts val="2175"/>
              <a:buFont typeface="Arial"/>
              <a:buChar char="•"/>
            </a:pPr>
            <a:r>
              <a:rPr lang="en-US"/>
              <a:t>Doesn’t fit into a </a:t>
            </a:r>
            <a:r>
              <a:rPr lang="en-US" b="1"/>
              <a:t>single uniform memory space </a:t>
            </a:r>
            <a:r>
              <a:rPr lang="en-US"/>
              <a:t>(e.g. variables in Python) – </a:t>
            </a:r>
            <a:br>
              <a:rPr lang="en-US"/>
            </a:br>
            <a:r>
              <a:rPr lang="en-US"/>
              <a:t>means we need to think carefully about I/O and/or communication</a:t>
            </a:r>
            <a:endParaRPr/>
          </a:p>
          <a:p>
            <a:pPr marL="464326" lvl="1" indent="-178587" algn="l" rtl="0">
              <a:lnSpc>
                <a:spcPct val="100000"/>
              </a:lnSpc>
              <a:spcBef>
                <a:spcPts val="675"/>
              </a:spcBef>
              <a:spcAft>
                <a:spcPts val="0"/>
              </a:spcAft>
              <a:buClr>
                <a:srgbClr val="7E241A"/>
              </a:buClr>
              <a:buSzPts val="2175"/>
              <a:buFont typeface="Arial"/>
              <a:buChar char="•"/>
            </a:pPr>
            <a:r>
              <a:rPr lang="en-US"/>
              <a:t>Need more than </a:t>
            </a:r>
            <a:r>
              <a:rPr lang="en-US" b="1"/>
              <a:t>brute force</a:t>
            </a:r>
            <a:r>
              <a:rPr lang="en-US"/>
              <a:t> algorithms to analyze</a:t>
            </a:r>
            <a:endParaRPr/>
          </a:p>
          <a:p>
            <a:pPr marL="464326" lvl="1" indent="-178587" algn="l" rtl="0">
              <a:lnSpc>
                <a:spcPct val="100000"/>
              </a:lnSpc>
              <a:spcBef>
                <a:spcPts val="675"/>
              </a:spcBef>
              <a:spcAft>
                <a:spcPts val="0"/>
              </a:spcAft>
              <a:buClr>
                <a:srgbClr val="7E241A"/>
              </a:buClr>
              <a:buSzPts val="2175"/>
              <a:buFont typeface="Arial"/>
              <a:buChar char="•"/>
            </a:pPr>
            <a:r>
              <a:rPr lang="en-US"/>
              <a:t>May require </a:t>
            </a:r>
            <a:r>
              <a:rPr lang="en-US" b="1"/>
              <a:t>multiple computers </a:t>
            </a:r>
            <a:r>
              <a:rPr lang="en-US"/>
              <a:t>to work in parallel to process</a:t>
            </a:r>
            <a:endParaRPr/>
          </a:p>
          <a:p>
            <a:pPr marL="464326" lvl="1" indent="-178587" algn="l" rtl="0">
              <a:lnSpc>
                <a:spcPct val="100000"/>
              </a:lnSpc>
              <a:spcBef>
                <a:spcPts val="675"/>
              </a:spcBef>
              <a:spcAft>
                <a:spcPts val="0"/>
              </a:spcAft>
              <a:buClr>
                <a:srgbClr val="7E241A"/>
              </a:buClr>
              <a:buSzPts val="2175"/>
              <a:buFont typeface="Arial"/>
              <a:buChar char="•"/>
            </a:pPr>
            <a:r>
              <a:rPr lang="en-US"/>
              <a:t>Possibly high dimensionality, requiring </a:t>
            </a:r>
            <a:r>
              <a:rPr lang="en-US" b="1"/>
              <a:t>feature selection</a:t>
            </a:r>
            <a:r>
              <a:rPr lang="en-US"/>
              <a:t> and </a:t>
            </a:r>
            <a:r>
              <a:rPr lang="en-US" b="1"/>
              <a:t>dimensionality reduction</a:t>
            </a:r>
            <a:endParaRPr/>
          </a:p>
          <a:p>
            <a:pPr marL="464326" lvl="1" indent="-178587" algn="l" rtl="0">
              <a:lnSpc>
                <a:spcPct val="100000"/>
              </a:lnSpc>
              <a:spcBef>
                <a:spcPts val="675"/>
              </a:spcBef>
              <a:spcAft>
                <a:spcPts val="0"/>
              </a:spcAft>
              <a:buClr>
                <a:srgbClr val="7E241A"/>
              </a:buClr>
              <a:buSzPts val="2175"/>
              <a:buFont typeface="Arial"/>
              <a:buChar char="•"/>
            </a:pPr>
            <a:r>
              <a:rPr lang="en-US"/>
              <a:t>May be changing rapidly (high </a:t>
            </a:r>
            <a:r>
              <a:rPr lang="en-US" b="1"/>
              <a:t>velocity</a:t>
            </a:r>
            <a:r>
              <a:rPr lang="en-US"/>
              <a:t>)</a:t>
            </a:r>
            <a:endParaRPr/>
          </a:p>
        </p:txBody>
      </p:sp>
      <p:sp>
        <p:nvSpPr>
          <p:cNvPr id="326" name="Google Shape;326;p18"/>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21</a:t>
            </a:fld>
            <a:endParaRPr sz="800">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a:t>What Does Data Analytics Involve?</a:t>
            </a:r>
            <a:endParaRPr/>
          </a:p>
        </p:txBody>
      </p:sp>
      <p:sp>
        <p:nvSpPr>
          <p:cNvPr id="333" name="Google Shape;333;p19"/>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334" name="Google Shape;334;p1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22</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The Goal of Data Analytics:</a:t>
            </a:r>
            <a:br>
              <a:rPr lang="en-US"/>
            </a:br>
            <a:r>
              <a:rPr lang="en-US"/>
              <a:t>From Data to “Knowledge” or Action</a:t>
            </a:r>
            <a:endParaRPr/>
          </a:p>
        </p:txBody>
      </p:sp>
      <p:sp>
        <p:nvSpPr>
          <p:cNvPr id="341" name="Google Shape;341;p20"/>
          <p:cNvSpPr txBox="1">
            <a:spLocks noGrp="1"/>
          </p:cNvSpPr>
          <p:nvPr>
            <p:ph type="body" idx="1"/>
          </p:nvPr>
        </p:nvSpPr>
        <p:spPr>
          <a:xfrm>
            <a:off x="921920" y="1457325"/>
            <a:ext cx="7659373" cy="3762375"/>
          </a:xfrm>
          <a:prstGeom prst="rect">
            <a:avLst/>
          </a:prstGeom>
          <a:noFill/>
          <a:ln>
            <a:noFill/>
          </a:ln>
        </p:spPr>
        <p:txBody>
          <a:bodyPr spcFirstLastPara="1" wrap="square" lIns="91425" tIns="91425" rIns="91425" bIns="91425" anchor="ctr" anchorCtr="0">
            <a:normAutofit fontScale="92500" lnSpcReduction="10000"/>
          </a:bodyPr>
          <a:lstStyle/>
          <a:p>
            <a:pPr marL="0" lvl="0" indent="0">
              <a:lnSpc>
                <a:spcPct val="90000"/>
              </a:lnSpc>
              <a:spcBef>
                <a:spcPts val="0"/>
              </a:spcBef>
              <a:buNone/>
            </a:pPr>
            <a:r>
              <a:rPr lang="en-US" sz="2400" dirty="0">
                <a:solidFill>
                  <a:srgbClr val="7E241A"/>
                </a:solidFill>
              </a:rPr>
              <a:t>Pattern detection</a:t>
            </a:r>
            <a:r>
              <a:rPr lang="en-US" sz="2400" dirty="0"/>
              <a:t>: Raw data </a:t>
            </a:r>
            <a:r>
              <a:rPr lang="en-US" sz="2400" dirty="0">
                <a:solidFill>
                  <a:schemeClr val="accent1"/>
                </a:solidFill>
              </a:rPr>
              <a:t>⇒</a:t>
            </a:r>
            <a:r>
              <a:rPr lang="en-US" sz="2400" dirty="0"/>
              <a:t> patterns </a:t>
            </a:r>
            <a:r>
              <a:rPr lang="en-US" sz="2400" dirty="0">
                <a:solidFill>
                  <a:schemeClr val="accent1"/>
                </a:solidFill>
              </a:rPr>
              <a:t>⇒ </a:t>
            </a:r>
            <a:r>
              <a:rPr lang="en-US" sz="2400" dirty="0"/>
              <a:t>partial understanding</a:t>
            </a:r>
            <a:endParaRPr sz="2400" dirty="0"/>
          </a:p>
          <a:p>
            <a:pPr marL="464326" lvl="1" indent="-178587" algn="l" rtl="0">
              <a:lnSpc>
                <a:spcPct val="90000"/>
              </a:lnSpc>
              <a:spcBef>
                <a:spcPts val="675"/>
              </a:spcBef>
              <a:spcAft>
                <a:spcPts val="0"/>
              </a:spcAft>
              <a:buClr>
                <a:srgbClr val="7E241A"/>
              </a:buClr>
              <a:buSzPts val="2175"/>
              <a:buFont typeface="Arial"/>
              <a:buChar char="•"/>
            </a:pPr>
            <a:r>
              <a:rPr lang="en-US" sz="1800" dirty="0"/>
              <a:t>“Show me sales by region by product category”</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“Show me clusters of documents by concept”</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“Data cubes” (sales by region by quarter by type of product)</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Typically, </a:t>
            </a:r>
            <a:r>
              <a:rPr lang="en-US" sz="1800" i="1" dirty="0"/>
              <a:t>descriptive </a:t>
            </a:r>
            <a:r>
              <a:rPr lang="en-US" sz="1800" dirty="0"/>
              <a:t>statistics</a:t>
            </a:r>
            <a:endParaRPr sz="2000" dirty="0"/>
          </a:p>
          <a:p>
            <a:pPr marL="464326" lvl="1" indent="-40474" algn="l" rtl="0">
              <a:lnSpc>
                <a:spcPct val="90000"/>
              </a:lnSpc>
              <a:spcBef>
                <a:spcPts val="675"/>
              </a:spcBef>
              <a:spcAft>
                <a:spcPts val="0"/>
              </a:spcAft>
              <a:buClr>
                <a:srgbClr val="7E241A"/>
              </a:buClr>
              <a:buSzPts val="2175"/>
              <a:buFont typeface="Arial"/>
              <a:buNone/>
            </a:pPr>
            <a:endParaRPr sz="1800" dirty="0"/>
          </a:p>
          <a:p>
            <a:pPr marL="0" lvl="0" indent="0">
              <a:lnSpc>
                <a:spcPct val="90000"/>
              </a:lnSpc>
              <a:spcBef>
                <a:spcPts val="725"/>
              </a:spcBef>
              <a:buNone/>
            </a:pPr>
            <a:r>
              <a:rPr lang="en-US" sz="2400" dirty="0">
                <a:solidFill>
                  <a:srgbClr val="7E241A"/>
                </a:solidFill>
              </a:rPr>
              <a:t>Given an observation</a:t>
            </a:r>
            <a:r>
              <a:rPr lang="en-US" sz="2400" dirty="0"/>
              <a:t>: Hypothesis </a:t>
            </a:r>
            <a:r>
              <a:rPr lang="en-US" sz="2400" dirty="0">
                <a:solidFill>
                  <a:schemeClr val="accent1"/>
                </a:solidFill>
              </a:rPr>
              <a:t>⇒</a:t>
            </a:r>
            <a:r>
              <a:rPr lang="en-US" sz="2400" dirty="0"/>
              <a:t> experiment over sample </a:t>
            </a:r>
            <a:r>
              <a:rPr lang="en-US" sz="2400" dirty="0">
                <a:solidFill>
                  <a:schemeClr val="accent1"/>
                </a:solidFill>
              </a:rPr>
              <a:t>⇒</a:t>
            </a:r>
            <a:r>
              <a:rPr lang="en-US" sz="2400" dirty="0"/>
              <a:t> significance</a:t>
            </a:r>
            <a:endParaRPr sz="2400" dirty="0"/>
          </a:p>
          <a:p>
            <a:pPr marL="464326" lvl="1" indent="-178587" algn="l" rtl="0">
              <a:lnSpc>
                <a:spcPct val="90000"/>
              </a:lnSpc>
              <a:spcBef>
                <a:spcPts val="675"/>
              </a:spcBef>
              <a:spcAft>
                <a:spcPts val="0"/>
              </a:spcAft>
              <a:buClr>
                <a:srgbClr val="7E241A"/>
              </a:buClr>
              <a:buSzPts val="2175"/>
              <a:buFont typeface="Arial"/>
              <a:buChar char="•"/>
            </a:pPr>
            <a:r>
              <a:rPr lang="en-US" sz="1800" dirty="0"/>
              <a:t>“Behavioral factor F leads to higher risk of outcome O”</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Do statistical test, measure significance vs. </a:t>
            </a:r>
            <a:r>
              <a:rPr lang="en-US" sz="1800" i="1" dirty="0"/>
              <a:t>null hypothesis</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Typically, </a:t>
            </a:r>
            <a:r>
              <a:rPr lang="en-US" sz="1800" i="1" dirty="0"/>
              <a:t>inferential</a:t>
            </a:r>
            <a:r>
              <a:rPr lang="en-US" sz="1800" dirty="0"/>
              <a:t> statistics</a:t>
            </a:r>
            <a:endParaRPr sz="2000" dirty="0"/>
          </a:p>
        </p:txBody>
      </p:sp>
      <p:sp>
        <p:nvSpPr>
          <p:cNvPr id="342" name="Google Shape;342;p20"/>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23</a:t>
            </a:fld>
            <a:endParaRPr sz="800">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1"/>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What Does Big Data Analytics Involve?</a:t>
            </a:r>
            <a:endParaRPr/>
          </a:p>
        </p:txBody>
      </p:sp>
      <p:sp>
        <p:nvSpPr>
          <p:cNvPr id="349" name="Google Shape;349;p21"/>
          <p:cNvSpPr txBox="1">
            <a:spLocks noGrp="1"/>
          </p:cNvSpPr>
          <p:nvPr>
            <p:ph type="body" idx="1"/>
          </p:nvPr>
        </p:nvSpPr>
        <p:spPr>
          <a:xfrm>
            <a:off x="1112838" y="1457325"/>
            <a:ext cx="7840243" cy="3762375"/>
          </a:xfrm>
          <a:prstGeom prst="rect">
            <a:avLst/>
          </a:prstGeom>
          <a:noFill/>
          <a:ln>
            <a:noFill/>
          </a:ln>
        </p:spPr>
        <p:txBody>
          <a:bodyPr spcFirstLastPara="1" wrap="square" lIns="91425" tIns="91425" rIns="91425" bIns="91425" anchor="ctr" anchorCtr="0">
            <a:noAutofit/>
          </a:bodyPr>
          <a:lstStyle/>
          <a:p>
            <a:pPr marL="178587" lvl="0" indent="-178587" algn="l" rtl="0">
              <a:lnSpc>
                <a:spcPct val="100000"/>
              </a:lnSpc>
              <a:spcBef>
                <a:spcPts val="0"/>
              </a:spcBef>
              <a:spcAft>
                <a:spcPts val="0"/>
              </a:spcAft>
              <a:buClr>
                <a:srgbClr val="7E241A"/>
              </a:buClr>
              <a:buSzPts val="2538"/>
              <a:buFont typeface="Arial"/>
              <a:buChar char="•"/>
            </a:pPr>
            <a:r>
              <a:rPr lang="en-US" sz="2000" dirty="0"/>
              <a:t>Acquisition, access – </a:t>
            </a:r>
            <a:r>
              <a:rPr lang="en-US" sz="2000" dirty="0">
                <a:solidFill>
                  <a:srgbClr val="7E241A"/>
                </a:solidFill>
              </a:rPr>
              <a:t>data may exist without being accessible</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Wrangling – </a:t>
            </a:r>
            <a:r>
              <a:rPr lang="en-US" sz="2000" dirty="0">
                <a:solidFill>
                  <a:srgbClr val="7E241A"/>
                </a:solidFill>
              </a:rPr>
              <a:t>data may be in the wrong form</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Integration, representation – </a:t>
            </a:r>
            <a:r>
              <a:rPr lang="en-US" sz="2000" dirty="0">
                <a:solidFill>
                  <a:srgbClr val="7E241A"/>
                </a:solidFill>
              </a:rPr>
              <a:t>data relationships may not be captured</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Cleaning, filtering – </a:t>
            </a:r>
            <a:r>
              <a:rPr lang="en-US" sz="2000" dirty="0">
                <a:solidFill>
                  <a:srgbClr val="7E241A"/>
                </a:solidFill>
              </a:rPr>
              <a:t>data may have variable quality</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Hypothesizing, querying, analyzing, modeling – </a:t>
            </a:r>
            <a:r>
              <a:rPr lang="en-US" sz="2000" dirty="0">
                <a:solidFill>
                  <a:srgbClr val="7E241A"/>
                </a:solidFill>
              </a:rPr>
              <a:t>from data to info</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Understanding, iterating, exploring – </a:t>
            </a:r>
            <a:r>
              <a:rPr lang="en-US" sz="2000" dirty="0">
                <a:solidFill>
                  <a:srgbClr val="7E241A"/>
                </a:solidFill>
              </a:rPr>
              <a:t>helping build knowledge</a:t>
            </a:r>
            <a:endParaRPr sz="2000" dirty="0"/>
          </a:p>
          <a:p>
            <a:pPr marL="178587" lvl="0" indent="-17424" algn="l" rtl="0">
              <a:lnSpc>
                <a:spcPct val="100000"/>
              </a:lnSpc>
              <a:spcBef>
                <a:spcPts val="725"/>
              </a:spcBef>
              <a:spcAft>
                <a:spcPts val="0"/>
              </a:spcAft>
              <a:buClr>
                <a:srgbClr val="7E241A"/>
              </a:buClr>
              <a:buSzPts val="2538"/>
              <a:buFont typeface="Arial"/>
              <a:buNone/>
            </a:pP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And: ethical obligations – </a:t>
            </a:r>
            <a:r>
              <a:rPr lang="en-US" sz="2000" dirty="0">
                <a:solidFill>
                  <a:srgbClr val="7E241A"/>
                </a:solidFill>
              </a:rPr>
              <a:t>need to protect data, follow good statistical practices, present results in a non-misleading way</a:t>
            </a:r>
            <a:endParaRPr sz="2000" dirty="0"/>
          </a:p>
        </p:txBody>
      </p:sp>
      <p:sp>
        <p:nvSpPr>
          <p:cNvPr id="350" name="Google Shape;350;p21"/>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24</a:t>
            </a:fld>
            <a:endParaRPr sz="800">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2880"/>
              <a:t>Example: Netflix Recommendation</a:t>
            </a:r>
            <a:br>
              <a:rPr lang="en-US" sz="2880"/>
            </a:br>
            <a:r>
              <a:rPr lang="en-US" sz="2880"/>
              <a:t>(Or Amazon, Or Personalized Search, Or …)</a:t>
            </a:r>
            <a:endParaRPr sz="2880"/>
          </a:p>
        </p:txBody>
      </p:sp>
      <p:pic>
        <p:nvPicPr>
          <p:cNvPr id="357" name="Google Shape;357;p22"/>
          <p:cNvPicPr preferRelativeResize="0">
            <a:picLocks noGrp="1"/>
          </p:cNvPicPr>
          <p:nvPr>
            <p:ph type="body" idx="1"/>
          </p:nvPr>
        </p:nvPicPr>
        <p:blipFill rotWithShape="1">
          <a:blip r:embed="rId3">
            <a:alphaModFix/>
          </a:blip>
          <a:srcRect/>
          <a:stretch/>
        </p:blipFill>
        <p:spPr>
          <a:xfrm>
            <a:off x="2111375" y="1457325"/>
            <a:ext cx="5518150" cy="3762375"/>
          </a:xfrm>
          <a:prstGeom prst="rect">
            <a:avLst/>
          </a:prstGeom>
          <a:noFill/>
          <a:ln>
            <a:noFill/>
          </a:ln>
        </p:spPr>
      </p:pic>
      <p:sp>
        <p:nvSpPr>
          <p:cNvPr id="358" name="Google Shape;358;p2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25</a:t>
            </a:fld>
            <a:endParaRPr sz="800">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3"/>
          <p:cNvPicPr preferRelativeResize="0"/>
          <p:nvPr/>
        </p:nvPicPr>
        <p:blipFill rotWithShape="1">
          <a:blip r:embed="rId3">
            <a:alphaModFix/>
          </a:blip>
          <a:srcRect/>
          <a:stretch/>
        </p:blipFill>
        <p:spPr>
          <a:xfrm>
            <a:off x="66409" y="1138142"/>
            <a:ext cx="4444905" cy="2210857"/>
          </a:xfrm>
          <a:prstGeom prst="rect">
            <a:avLst/>
          </a:prstGeom>
          <a:noFill/>
          <a:ln>
            <a:noFill/>
          </a:ln>
          <a:effectLst>
            <a:outerShdw blurRad="50800" dist="38100" dir="8100000" algn="tr" rotWithShape="0">
              <a:srgbClr val="000000">
                <a:alpha val="40000"/>
              </a:srgbClr>
            </a:outerShdw>
          </a:effectLst>
        </p:spPr>
      </p:pic>
      <p:sp>
        <p:nvSpPr>
          <p:cNvPr id="365" name="Google Shape;365;p23"/>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Example: High-Throughput Gene</a:t>
            </a:r>
            <a:br>
              <a:rPr lang="en-US"/>
            </a:br>
            <a:r>
              <a:rPr lang="en-US"/>
              <a:t>Sequencing</a:t>
            </a:r>
            <a:endParaRPr/>
          </a:p>
        </p:txBody>
      </p:sp>
      <p:pic>
        <p:nvPicPr>
          <p:cNvPr id="366" name="Google Shape;366;p23"/>
          <p:cNvPicPr preferRelativeResize="0">
            <a:picLocks noGrp="1"/>
          </p:cNvPicPr>
          <p:nvPr>
            <p:ph type="body" idx="1"/>
          </p:nvPr>
        </p:nvPicPr>
        <p:blipFill rotWithShape="1">
          <a:blip r:embed="rId4">
            <a:alphaModFix/>
          </a:blip>
          <a:srcRect/>
          <a:stretch/>
        </p:blipFill>
        <p:spPr>
          <a:xfrm>
            <a:off x="4632688" y="1249169"/>
            <a:ext cx="4184650" cy="4159250"/>
          </a:xfrm>
          <a:prstGeom prst="rect">
            <a:avLst/>
          </a:prstGeom>
          <a:noFill/>
          <a:ln>
            <a:noFill/>
          </a:ln>
        </p:spPr>
      </p:pic>
      <p:sp>
        <p:nvSpPr>
          <p:cNvPr id="367" name="Google Shape;367;p23"/>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26</a:t>
            </a:fld>
            <a:endParaRPr sz="800">
              <a:latin typeface="Corbel"/>
              <a:ea typeface="Corbel"/>
              <a:cs typeface="Corbel"/>
              <a:sym typeface="Corbel"/>
            </a:endParaRPr>
          </a:p>
        </p:txBody>
      </p:sp>
      <p:sp>
        <p:nvSpPr>
          <p:cNvPr id="368" name="Google Shape;368;p23"/>
          <p:cNvSpPr/>
          <p:nvPr/>
        </p:nvSpPr>
        <p:spPr>
          <a:xfrm>
            <a:off x="4928788" y="5300469"/>
            <a:ext cx="4572000" cy="215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440"/>
              <a:buFont typeface="Noto Sans Symbols"/>
              <a:buNone/>
            </a:pPr>
            <a:r>
              <a:rPr lang="en-US" sz="800" b="0" i="1" u="none" strike="noStrike" cap="none">
                <a:solidFill>
                  <a:schemeClr val="dk1"/>
                </a:solidFill>
                <a:latin typeface="Tahoma"/>
                <a:ea typeface="Tahoma"/>
                <a:cs typeface="Tahoma"/>
                <a:sym typeface="Tahoma"/>
              </a:rPr>
              <a:t>https://www.ncbi.nlm.nih.gov/genome/annotation_euk/process/</a:t>
            </a:r>
            <a:endParaRPr/>
          </a:p>
        </p:txBody>
      </p:sp>
      <p:pic>
        <p:nvPicPr>
          <p:cNvPr id="369" name="Google Shape;369;p23"/>
          <p:cNvPicPr preferRelativeResize="0"/>
          <p:nvPr/>
        </p:nvPicPr>
        <p:blipFill rotWithShape="1">
          <a:blip r:embed="rId5">
            <a:alphaModFix/>
          </a:blip>
          <a:srcRect t="1" b="29413"/>
          <a:stretch/>
        </p:blipFill>
        <p:spPr>
          <a:xfrm>
            <a:off x="1702778" y="3022759"/>
            <a:ext cx="3077960" cy="2194560"/>
          </a:xfrm>
          <a:prstGeom prst="rect">
            <a:avLst/>
          </a:prstGeom>
          <a:noFill/>
          <a:ln>
            <a:noFill/>
          </a:ln>
          <a:effectLst>
            <a:outerShdw blurRad="50800" dist="38100" dir="8100000" algn="tr" rotWithShape="0">
              <a:srgbClr val="000000">
                <a:alpha val="40000"/>
              </a:srgbClr>
            </a:outerShdw>
          </a:effectLst>
        </p:spPr>
      </p:pic>
      <p:sp>
        <p:nvSpPr>
          <p:cNvPr id="370" name="Google Shape;370;p23"/>
          <p:cNvSpPr txBox="1"/>
          <p:nvPr/>
        </p:nvSpPr>
        <p:spPr>
          <a:xfrm>
            <a:off x="66409" y="3348999"/>
            <a:ext cx="107753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000000"/>
                </a:solidFill>
                <a:latin typeface="Arial"/>
                <a:ea typeface="Arial"/>
                <a:cs typeface="Arial"/>
                <a:sym typeface="Arial"/>
              </a:rPr>
              <a:t>23andme.com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112838" y="141288"/>
            <a:ext cx="7515225" cy="942975"/>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ts val="3200"/>
              <a:buNone/>
            </a:pPr>
            <a:r>
              <a:rPr lang="en-US" sz="2880"/>
              <a:t>Data Science / Data Analytics:</a:t>
            </a:r>
            <a:br>
              <a:rPr lang="en-US" sz="2880"/>
            </a:br>
            <a:r>
              <a:rPr lang="en-US" sz="2880"/>
              <a:t>Beware Over-Hyped Expectations!</a:t>
            </a:r>
            <a:endParaRPr/>
          </a:p>
        </p:txBody>
      </p:sp>
      <p:sp>
        <p:nvSpPr>
          <p:cNvPr id="377" name="Google Shape;377;p24"/>
          <p:cNvSpPr txBox="1">
            <a:spLocks noGrp="1"/>
          </p:cNvSpPr>
          <p:nvPr>
            <p:ph type="body" idx="1"/>
          </p:nvPr>
        </p:nvSpPr>
        <p:spPr>
          <a:xfrm>
            <a:off x="1112838" y="1254125"/>
            <a:ext cx="3671887" cy="390048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E241A"/>
              </a:buClr>
              <a:buSzPts val="2900"/>
              <a:buFont typeface="Arial"/>
              <a:buNone/>
            </a:pPr>
            <a:r>
              <a:rPr lang="en-US" b="1"/>
              <a:t>Data science myth:</a:t>
            </a:r>
            <a:endParaRPr/>
          </a:p>
          <a:p>
            <a:pPr marL="464326" lvl="1" indent="-178587" algn="l" rtl="0">
              <a:lnSpc>
                <a:spcPct val="100000"/>
              </a:lnSpc>
              <a:spcBef>
                <a:spcPts val="735"/>
              </a:spcBef>
              <a:spcAft>
                <a:spcPts val="0"/>
              </a:spcAft>
              <a:buClr>
                <a:srgbClr val="7E241A"/>
              </a:buClr>
              <a:buSzPts val="2610"/>
              <a:buFont typeface="Arial"/>
              <a:buChar char="•"/>
            </a:pPr>
            <a:r>
              <a:rPr lang="en-US"/>
              <a:t>We’ll learn everything “bottom up” using fancy statistics and machine learning</a:t>
            </a:r>
            <a:endParaRPr/>
          </a:p>
          <a:p>
            <a:pPr marL="464326" lvl="1" indent="-178587" algn="l" rtl="0">
              <a:lnSpc>
                <a:spcPct val="100000"/>
              </a:lnSpc>
              <a:spcBef>
                <a:spcPts val="735"/>
              </a:spcBef>
              <a:spcAft>
                <a:spcPts val="0"/>
              </a:spcAft>
              <a:buClr>
                <a:srgbClr val="7E241A"/>
              </a:buClr>
              <a:buSzPts val="2610"/>
              <a:buFont typeface="Arial"/>
              <a:buChar char="•"/>
            </a:pPr>
            <a:r>
              <a:rPr lang="en-US"/>
              <a:t>Basically we “turn the crank” and out pop insights!</a:t>
            </a:r>
            <a:endParaRPr/>
          </a:p>
          <a:p>
            <a:pPr marL="464326" lvl="1" indent="-12852" algn="l" rtl="0">
              <a:lnSpc>
                <a:spcPct val="100000"/>
              </a:lnSpc>
              <a:spcBef>
                <a:spcPts val="735"/>
              </a:spcBef>
              <a:spcAft>
                <a:spcPts val="0"/>
              </a:spcAft>
              <a:buClr>
                <a:srgbClr val="7E241A"/>
              </a:buClr>
              <a:buSzPts val="2610"/>
              <a:buFont typeface="Arial"/>
              <a:buNone/>
            </a:pPr>
            <a:endParaRPr/>
          </a:p>
          <a:p>
            <a:pPr marL="285739" lvl="1" indent="0" algn="l" rtl="0">
              <a:lnSpc>
                <a:spcPct val="100000"/>
              </a:lnSpc>
              <a:spcBef>
                <a:spcPts val="735"/>
              </a:spcBef>
              <a:spcAft>
                <a:spcPts val="0"/>
              </a:spcAft>
              <a:buClr>
                <a:srgbClr val="7E241A"/>
              </a:buClr>
              <a:buSzPts val="2610"/>
              <a:buFont typeface="Arial"/>
              <a:buNone/>
            </a:pPr>
            <a:r>
              <a:rPr lang="en-US"/>
              <a:t>Data + algorithms 🡪 knowledge</a:t>
            </a:r>
            <a:endParaRPr/>
          </a:p>
        </p:txBody>
      </p:sp>
      <p:sp>
        <p:nvSpPr>
          <p:cNvPr id="378" name="Google Shape;378;p24"/>
          <p:cNvSpPr txBox="1">
            <a:spLocks noGrp="1"/>
          </p:cNvSpPr>
          <p:nvPr>
            <p:ph type="body" idx="2"/>
          </p:nvPr>
        </p:nvSpPr>
        <p:spPr>
          <a:xfrm>
            <a:off x="4956175" y="1254125"/>
            <a:ext cx="3670300" cy="390048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E241A"/>
              </a:buClr>
              <a:buSzPts val="2900"/>
              <a:buFont typeface="Arial"/>
              <a:buNone/>
            </a:pPr>
            <a:r>
              <a:rPr lang="en-US" b="1" dirty="0"/>
              <a:t>Data science reality:</a:t>
            </a:r>
            <a:endParaRPr dirty="0"/>
          </a:p>
          <a:p>
            <a:pPr marL="464326" lvl="1" indent="-178587" algn="l" rtl="0">
              <a:lnSpc>
                <a:spcPct val="100000"/>
              </a:lnSpc>
              <a:spcBef>
                <a:spcPts val="735"/>
              </a:spcBef>
              <a:spcAft>
                <a:spcPts val="0"/>
              </a:spcAft>
              <a:buClr>
                <a:srgbClr val="7E241A"/>
              </a:buClr>
              <a:buSzPts val="2610"/>
              <a:buFont typeface="Arial"/>
              <a:buChar char="•"/>
            </a:pPr>
            <a:r>
              <a:rPr lang="en-US" dirty="0"/>
              <a:t>We’ll typically rely on human expertise to impose </a:t>
            </a:r>
            <a:r>
              <a:rPr lang="en-US" b="1" dirty="0"/>
              <a:t>models</a:t>
            </a:r>
            <a:r>
              <a:rPr lang="en-US" dirty="0"/>
              <a:t> over the data, the features, etc.</a:t>
            </a:r>
            <a:endParaRPr dirty="0"/>
          </a:p>
          <a:p>
            <a:pPr marL="464326" lvl="1" indent="-178587" algn="l" rtl="0">
              <a:lnSpc>
                <a:spcPct val="100000"/>
              </a:lnSpc>
              <a:spcBef>
                <a:spcPts val="735"/>
              </a:spcBef>
              <a:spcAft>
                <a:spcPts val="0"/>
              </a:spcAft>
              <a:buClr>
                <a:srgbClr val="7E241A"/>
              </a:buClr>
              <a:buSzPts val="2610"/>
              <a:buFont typeface="Arial"/>
              <a:buChar char="•"/>
            </a:pPr>
            <a:r>
              <a:rPr lang="en-US" dirty="0"/>
              <a:t>Deep learning can do feature selection – but why throw away what we know!</a:t>
            </a:r>
            <a:endParaRPr dirty="0"/>
          </a:p>
          <a:p>
            <a:pPr marL="464326" lvl="1" indent="-12852" algn="l" rtl="0">
              <a:lnSpc>
                <a:spcPct val="100000"/>
              </a:lnSpc>
              <a:spcBef>
                <a:spcPts val="735"/>
              </a:spcBef>
              <a:spcAft>
                <a:spcPts val="0"/>
              </a:spcAft>
              <a:buClr>
                <a:srgbClr val="7E241A"/>
              </a:buClr>
              <a:buSzPts val="2610"/>
              <a:buFont typeface="Arial"/>
              <a:buNone/>
            </a:pPr>
            <a:endParaRPr dirty="0"/>
          </a:p>
          <a:p>
            <a:pPr marL="285739" lvl="1" indent="0">
              <a:spcBef>
                <a:spcPts val="735"/>
              </a:spcBef>
              <a:buNone/>
            </a:pPr>
            <a:r>
              <a:rPr lang="en-US" i="1" dirty="0"/>
              <a:t>Data + human insight + algorithms + iteration </a:t>
            </a:r>
            <a:r>
              <a:rPr lang="en-US" i="1" dirty="0">
                <a:sym typeface="Wingdings" panose="05000000000000000000" pitchFamily="2" charset="2"/>
              </a:rPr>
              <a:t></a:t>
            </a:r>
            <a:r>
              <a:rPr lang="en-US" i="1" dirty="0"/>
              <a:t> information </a:t>
            </a:r>
            <a:r>
              <a:rPr lang="en-US" i="1" dirty="0">
                <a:sym typeface="Wingdings" panose="05000000000000000000" pitchFamily="2" charset="2"/>
              </a:rPr>
              <a:t></a:t>
            </a:r>
            <a:r>
              <a:rPr lang="en-US" i="1" dirty="0"/>
              <a:t> knowledge</a:t>
            </a:r>
            <a:endParaRPr i="1" dirty="0"/>
          </a:p>
          <a:p>
            <a:pPr marL="464326" lvl="1" indent="-12852" algn="l" rtl="0">
              <a:lnSpc>
                <a:spcPct val="100000"/>
              </a:lnSpc>
              <a:spcBef>
                <a:spcPts val="735"/>
              </a:spcBef>
              <a:spcAft>
                <a:spcPts val="0"/>
              </a:spcAft>
              <a:buClr>
                <a:srgbClr val="7E241A"/>
              </a:buClr>
              <a:buSzPts val="2610"/>
              <a:buFont typeface="Arial"/>
              <a:buNone/>
            </a:pPr>
            <a:endParaRPr dirty="0"/>
          </a:p>
        </p:txBody>
      </p:sp>
      <p:sp>
        <p:nvSpPr>
          <p:cNvPr id="379" name="Google Shape;379;p24"/>
          <p:cNvSpPr txBox="1">
            <a:spLocks noGrp="1"/>
          </p:cNvSpPr>
          <p:nvPr>
            <p:ph type="sldNum" idx="12"/>
          </p:nvPr>
        </p:nvSpPr>
        <p:spPr>
          <a:xfrm>
            <a:off x="8213895" y="5252968"/>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27</a:t>
            </a:fld>
            <a:endParaRPr sz="800">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5"/>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Data Science Application Process</a:t>
            </a:r>
            <a:endParaRPr/>
          </a:p>
        </p:txBody>
      </p:sp>
      <p:sp>
        <p:nvSpPr>
          <p:cNvPr id="385" name="Google Shape;385;p25"/>
          <p:cNvSpPr txBox="1">
            <a:spLocks noGrp="1"/>
          </p:cNvSpPr>
          <p:nvPr>
            <p:ph type="body" idx="1"/>
          </p:nvPr>
        </p:nvSpPr>
        <p:spPr>
          <a:xfrm>
            <a:off x="1603321" y="1363579"/>
            <a:ext cx="5882640" cy="3319424"/>
          </a:xfrm>
          <a:prstGeom prst="rect">
            <a:avLst/>
          </a:prstGeom>
          <a:noFill/>
          <a:ln>
            <a:noFill/>
          </a:ln>
        </p:spPr>
        <p:txBody>
          <a:bodyPr spcFirstLastPara="1" wrap="square" lIns="91425" tIns="91425" rIns="91425" bIns="91425" anchor="ctr" anchorCtr="0">
            <a:noAutofit/>
          </a:bodyPr>
          <a:lstStyle/>
          <a:p>
            <a:pPr marL="346075" lvl="0" indent="-184150" algn="l" rtl="0">
              <a:lnSpc>
                <a:spcPct val="100000"/>
              </a:lnSpc>
              <a:spcBef>
                <a:spcPts val="0"/>
              </a:spcBef>
              <a:spcAft>
                <a:spcPts val="0"/>
              </a:spcAft>
              <a:buSzPts val="2538"/>
              <a:buChar char="•"/>
            </a:pPr>
            <a:r>
              <a:rPr lang="en-US" sz="2400" dirty="0"/>
              <a:t>What </a:t>
            </a:r>
            <a:r>
              <a:rPr lang="en-US" sz="2400" dirty="0">
                <a:solidFill>
                  <a:schemeClr val="accent1"/>
                </a:solidFill>
              </a:rPr>
              <a:t>question</a:t>
            </a:r>
            <a:r>
              <a:rPr lang="en-US" sz="2400" dirty="0"/>
              <a:t> are you answering?</a:t>
            </a:r>
            <a:endParaRPr sz="1800" dirty="0"/>
          </a:p>
          <a:p>
            <a:pPr marL="346075" lvl="0" indent="-184150" algn="l" rtl="0">
              <a:lnSpc>
                <a:spcPct val="100000"/>
              </a:lnSpc>
              <a:spcBef>
                <a:spcPts val="725"/>
              </a:spcBef>
              <a:spcAft>
                <a:spcPts val="0"/>
              </a:spcAft>
              <a:buSzPts val="2538"/>
              <a:buChar char="•"/>
            </a:pPr>
            <a:r>
              <a:rPr lang="en-US" sz="2400" dirty="0"/>
              <a:t>What is the right </a:t>
            </a:r>
            <a:r>
              <a:rPr lang="en-US" sz="2400" dirty="0">
                <a:solidFill>
                  <a:schemeClr val="accent1"/>
                </a:solidFill>
              </a:rPr>
              <a:t>scope</a:t>
            </a:r>
            <a:r>
              <a:rPr lang="en-US" sz="2400" dirty="0"/>
              <a:t> of the project?</a:t>
            </a:r>
            <a:endParaRPr sz="1800" dirty="0"/>
          </a:p>
          <a:p>
            <a:pPr marL="346075" lvl="0" indent="-184150" algn="l" rtl="0">
              <a:lnSpc>
                <a:spcPct val="100000"/>
              </a:lnSpc>
              <a:spcBef>
                <a:spcPts val="725"/>
              </a:spcBef>
              <a:spcAft>
                <a:spcPts val="0"/>
              </a:spcAft>
              <a:buSzPts val="2538"/>
              <a:buChar char="•"/>
            </a:pPr>
            <a:r>
              <a:rPr lang="en-US" sz="2400" dirty="0"/>
              <a:t>What </a:t>
            </a:r>
            <a:r>
              <a:rPr lang="en-US" sz="2400" dirty="0">
                <a:solidFill>
                  <a:schemeClr val="accent1"/>
                </a:solidFill>
              </a:rPr>
              <a:t>data</a:t>
            </a:r>
            <a:r>
              <a:rPr lang="en-US" sz="2400" dirty="0"/>
              <a:t> will you use?</a:t>
            </a:r>
            <a:endParaRPr sz="1800" dirty="0"/>
          </a:p>
          <a:p>
            <a:pPr marL="346075" lvl="0" indent="-184150" algn="l" rtl="0">
              <a:lnSpc>
                <a:spcPct val="100000"/>
              </a:lnSpc>
              <a:spcBef>
                <a:spcPts val="725"/>
              </a:spcBef>
              <a:spcAft>
                <a:spcPts val="0"/>
              </a:spcAft>
              <a:buSzPts val="2538"/>
              <a:buChar char="•"/>
            </a:pPr>
            <a:r>
              <a:rPr lang="en-US" sz="2400" dirty="0"/>
              <a:t>What </a:t>
            </a:r>
            <a:r>
              <a:rPr lang="en-US" sz="2400" dirty="0">
                <a:solidFill>
                  <a:schemeClr val="accent1"/>
                </a:solidFill>
              </a:rPr>
              <a:t>techniques </a:t>
            </a:r>
            <a:r>
              <a:rPr lang="en-US" sz="2400" dirty="0"/>
              <a:t>are you going to try?</a:t>
            </a:r>
            <a:endParaRPr sz="1800" dirty="0"/>
          </a:p>
          <a:p>
            <a:pPr marL="346075" lvl="0" indent="-184150" algn="l" rtl="0">
              <a:lnSpc>
                <a:spcPct val="100000"/>
              </a:lnSpc>
              <a:spcBef>
                <a:spcPts val="725"/>
              </a:spcBef>
              <a:spcAft>
                <a:spcPts val="0"/>
              </a:spcAft>
              <a:buSzPts val="2538"/>
              <a:buChar char="•"/>
            </a:pPr>
            <a:r>
              <a:rPr lang="en-US" sz="2400" dirty="0"/>
              <a:t>How will you </a:t>
            </a:r>
            <a:r>
              <a:rPr lang="en-US" sz="2400" dirty="0">
                <a:solidFill>
                  <a:schemeClr val="accent1"/>
                </a:solidFill>
              </a:rPr>
              <a:t>evaluate </a:t>
            </a:r>
            <a:r>
              <a:rPr lang="en-US" sz="2400" dirty="0"/>
              <a:t>your results?</a:t>
            </a:r>
            <a:endParaRPr sz="1800" dirty="0"/>
          </a:p>
          <a:p>
            <a:pPr marL="346075" lvl="0" indent="-184150" algn="l" rtl="0">
              <a:lnSpc>
                <a:spcPct val="100000"/>
              </a:lnSpc>
              <a:spcBef>
                <a:spcPts val="725"/>
              </a:spcBef>
              <a:spcAft>
                <a:spcPts val="0"/>
              </a:spcAft>
              <a:buSzPts val="2538"/>
              <a:buChar char="•"/>
            </a:pPr>
            <a:r>
              <a:rPr lang="en-US" sz="2400" dirty="0"/>
              <a:t>What </a:t>
            </a:r>
            <a:r>
              <a:rPr lang="en-US" sz="2400" dirty="0">
                <a:solidFill>
                  <a:schemeClr val="accent1"/>
                </a:solidFill>
              </a:rPr>
              <a:t>maintenance</a:t>
            </a:r>
            <a:r>
              <a:rPr lang="en-US" sz="2400" dirty="0"/>
              <a:t> will be required?</a:t>
            </a:r>
            <a:endParaRPr sz="2800" dirty="0"/>
          </a:p>
        </p:txBody>
      </p:sp>
      <p:sp>
        <p:nvSpPr>
          <p:cNvPr id="386" name="Google Shape;386;p25"/>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a:t>Disclaimer and Recap</a:t>
            </a:r>
            <a:endParaRPr/>
          </a:p>
        </p:txBody>
      </p:sp>
      <p:sp>
        <p:nvSpPr>
          <p:cNvPr id="393" name="Google Shape;393;p26"/>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394" name="Google Shape;394;p2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29</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The Key Question in Data Science:</a:t>
            </a:r>
            <a:br>
              <a:rPr lang="en-US"/>
            </a:br>
            <a:r>
              <a:rPr lang="en-US"/>
              <a:t>How Do We Explain &amp; Predict the World?</a:t>
            </a:r>
            <a:endParaRPr/>
          </a:p>
        </p:txBody>
      </p:sp>
      <p:sp>
        <p:nvSpPr>
          <p:cNvPr id="166" name="Google Shape;166;p3"/>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a:t>Much of science and engineering derives from </a:t>
            </a:r>
            <a:r>
              <a:rPr lang="en-US" b="1"/>
              <a:t>physics</a:t>
            </a:r>
            <a:r>
              <a:rPr lang="en-US"/>
              <a:t>, where we have rich predictive </a:t>
            </a:r>
            <a:r>
              <a:rPr lang="en-US" b="1"/>
              <a:t>models</a:t>
            </a:r>
            <a:endParaRPr/>
          </a:p>
          <a:p>
            <a:pPr marL="417513" lvl="1" indent="0" algn="l" rtl="0">
              <a:lnSpc>
                <a:spcPct val="100000"/>
              </a:lnSpc>
              <a:spcBef>
                <a:spcPts val="675"/>
              </a:spcBef>
              <a:spcAft>
                <a:spcPts val="0"/>
              </a:spcAft>
              <a:buSzPts val="2175"/>
              <a:buNone/>
            </a:pPr>
            <a:r>
              <a:rPr lang="en-US">
                <a:solidFill>
                  <a:srgbClr val="1263C3"/>
                </a:solidFill>
              </a:rPr>
              <a:t>Newton’s laws, the theory of relativity, optics, how materials react under stress, etc.</a:t>
            </a:r>
            <a:endParaRPr/>
          </a:p>
          <a:p>
            <a:pPr marL="299262" lvl="0" indent="0" algn="l" rtl="0">
              <a:lnSpc>
                <a:spcPct val="100000"/>
              </a:lnSpc>
              <a:spcBef>
                <a:spcPts val="725"/>
              </a:spcBef>
              <a:spcAft>
                <a:spcPts val="0"/>
              </a:spcAft>
              <a:buSzPts val="2538"/>
              <a:buNone/>
            </a:pPr>
            <a:r>
              <a:rPr lang="en-US"/>
              <a:t>The basis of prediction tends to be </a:t>
            </a:r>
            <a:r>
              <a:rPr lang="en-US" b="1"/>
              <a:t>simulation</a:t>
            </a:r>
            <a:endParaRPr/>
          </a:p>
          <a:p>
            <a:pPr marL="750064" lvl="2" indent="0" algn="l" rtl="0">
              <a:lnSpc>
                <a:spcPct val="100000"/>
              </a:lnSpc>
              <a:spcBef>
                <a:spcPts val="625"/>
              </a:spcBef>
              <a:spcAft>
                <a:spcPts val="0"/>
              </a:spcAft>
              <a:buSzPts val="1813"/>
              <a:buNone/>
            </a:pPr>
            <a:endParaRPr/>
          </a:p>
          <a:p>
            <a:pPr marL="161925" lvl="0" indent="0" algn="l" rtl="0">
              <a:lnSpc>
                <a:spcPct val="100000"/>
              </a:lnSpc>
              <a:spcBef>
                <a:spcPts val="725"/>
              </a:spcBef>
              <a:spcAft>
                <a:spcPts val="0"/>
              </a:spcAft>
              <a:buSzPts val="2538"/>
              <a:buNone/>
            </a:pPr>
            <a:r>
              <a:rPr lang="en-US"/>
              <a:t>How do we make predictions where we don’t have good models?</a:t>
            </a:r>
            <a:endParaRPr/>
          </a:p>
          <a:p>
            <a:pPr marL="417513" lvl="1" indent="0" algn="l" rtl="0">
              <a:lnSpc>
                <a:spcPct val="100000"/>
              </a:lnSpc>
              <a:spcBef>
                <a:spcPts val="675"/>
              </a:spcBef>
              <a:spcAft>
                <a:spcPts val="0"/>
              </a:spcAft>
              <a:buSzPts val="2175"/>
              <a:buNone/>
            </a:pPr>
            <a:r>
              <a:rPr lang="en-US">
                <a:solidFill>
                  <a:srgbClr val="1263C3"/>
                </a:solidFill>
              </a:rPr>
              <a:t>Ee.g., human behavior, biology, the brain, whether a product </a:t>
            </a:r>
            <a:br>
              <a:rPr lang="en-US">
                <a:solidFill>
                  <a:srgbClr val="1263C3"/>
                </a:solidFill>
              </a:rPr>
            </a:br>
            <a:r>
              <a:rPr lang="en-US">
                <a:solidFill>
                  <a:srgbClr val="1263C3"/>
                </a:solidFill>
              </a:rPr>
              <a:t>will be a success, what to invest in</a:t>
            </a:r>
            <a:endParaRPr/>
          </a:p>
          <a:p>
            <a:pPr marL="464326" lvl="1" indent="-138112" algn="l" rtl="0">
              <a:lnSpc>
                <a:spcPct val="100000"/>
              </a:lnSpc>
              <a:spcBef>
                <a:spcPts val="675"/>
              </a:spcBef>
              <a:spcAft>
                <a:spcPts val="0"/>
              </a:spcAft>
              <a:buSzPts val="2175"/>
              <a:buChar char="•"/>
            </a:pPr>
            <a:r>
              <a:rPr lang="en-US"/>
              <a:t>We need to use sampling, statistics, and “data-first” approaches</a:t>
            </a:r>
            <a:endParaRPr/>
          </a:p>
          <a:p>
            <a:pPr marL="464326" lvl="1" indent="-138112" algn="l" rtl="0">
              <a:lnSpc>
                <a:spcPct val="100000"/>
              </a:lnSpc>
              <a:spcBef>
                <a:spcPts val="675"/>
              </a:spcBef>
              <a:spcAft>
                <a:spcPts val="0"/>
              </a:spcAft>
              <a:buSzPts val="2175"/>
              <a:buChar char="•"/>
            </a:pPr>
            <a:r>
              <a:rPr lang="en-US"/>
              <a:t>But we need </a:t>
            </a:r>
            <a:r>
              <a:rPr lang="en-US" b="1"/>
              <a:t>enough representative</a:t>
            </a:r>
            <a:r>
              <a:rPr lang="en-US"/>
              <a:t> data, and the right questions, for good models!</a:t>
            </a:r>
            <a:endParaRPr/>
          </a:p>
          <a:p>
            <a:pPr marL="464326" lvl="1" indent="0" algn="l" rtl="0">
              <a:lnSpc>
                <a:spcPct val="100000"/>
              </a:lnSpc>
              <a:spcBef>
                <a:spcPts val="675"/>
              </a:spcBef>
              <a:spcAft>
                <a:spcPts val="0"/>
              </a:spcAft>
              <a:buSzPts val="2175"/>
              <a:buNone/>
            </a:pPr>
            <a:endParaRPr/>
          </a:p>
          <a:p>
            <a:pPr marL="161925" lvl="0" indent="0" algn="l" rtl="0">
              <a:lnSpc>
                <a:spcPct val="100000"/>
              </a:lnSpc>
              <a:spcBef>
                <a:spcPts val="725"/>
              </a:spcBef>
              <a:spcAft>
                <a:spcPts val="0"/>
              </a:spcAft>
              <a:buSzPts val="2538"/>
              <a:buNone/>
            </a:pPr>
            <a:r>
              <a:rPr lang="en-US"/>
              <a:t>Of course, in the real world we often want to combine models and data!</a:t>
            </a:r>
            <a:endParaRPr/>
          </a:p>
        </p:txBody>
      </p:sp>
      <p:sp>
        <p:nvSpPr>
          <p:cNvPr id="167" name="Google Shape;167;p3"/>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3</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A Word from Practitioners in Data Science</a:t>
            </a:r>
            <a:endParaRPr/>
          </a:p>
        </p:txBody>
      </p:sp>
      <p:sp>
        <p:nvSpPr>
          <p:cNvPr id="401" name="Google Shape;401;p27"/>
          <p:cNvSpPr txBox="1">
            <a:spLocks noGrp="1"/>
          </p:cNvSpPr>
          <p:nvPr>
            <p:ph type="body" idx="1"/>
          </p:nvPr>
        </p:nvSpPr>
        <p:spPr>
          <a:xfrm>
            <a:off x="1103697" y="1249493"/>
            <a:ext cx="7053713" cy="3616202"/>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sz="2000"/>
              <a:t>At least 80-90% of their work involves not machine learning, but:</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Working with experts to understand the domain, assumptions, questions, etc.</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Trying to catalog and make sense of the data sources</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Wrangling, extracting, and integrating the data</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Cleaning the wrangled data</a:t>
            </a:r>
            <a:endParaRPr/>
          </a:p>
          <a:p>
            <a:pPr marL="161925" lvl="0" indent="0" algn="l" rtl="0">
              <a:lnSpc>
                <a:spcPct val="100000"/>
              </a:lnSpc>
              <a:spcBef>
                <a:spcPts val="725"/>
              </a:spcBef>
              <a:spcAft>
                <a:spcPts val="0"/>
              </a:spcAft>
              <a:buSzPts val="2538"/>
              <a:buNone/>
            </a:pPr>
            <a:endParaRPr sz="2000"/>
          </a:p>
        </p:txBody>
      </p:sp>
      <p:sp>
        <p:nvSpPr>
          <p:cNvPr id="402" name="Google Shape;402;p2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8"/>
          <p:cNvSpPr txBox="1">
            <a:spLocks noGrp="1"/>
          </p:cNvSpPr>
          <p:nvPr>
            <p:ph type="title"/>
          </p:nvPr>
        </p:nvSpPr>
        <p:spPr/>
        <p:txBody>
          <a:bodyPr/>
          <a:lstStyle/>
          <a:p>
            <a:pPr lvl="0"/>
            <a:r>
              <a:rPr lang="en-US"/>
              <a:t>Recap: What Data Science Involves</a:t>
            </a:r>
          </a:p>
        </p:txBody>
      </p:sp>
      <p:sp>
        <p:nvSpPr>
          <p:cNvPr id="409" name="Google Shape;409;p28"/>
          <p:cNvSpPr txBox="1">
            <a:spLocks noGrp="1"/>
          </p:cNvSpPr>
          <p:nvPr>
            <p:ph type="body" idx="1"/>
          </p:nvPr>
        </p:nvSpPr>
        <p:spPr/>
        <p:txBody>
          <a:bodyPr/>
          <a:lstStyle/>
          <a:p>
            <a:pPr lvl="0"/>
            <a:r>
              <a:rPr lang="en-US" sz="2000" dirty="0"/>
              <a:t>Data is high-dimensional, hard to understand, and requires an understanding of computation and I/O costs.</a:t>
            </a:r>
          </a:p>
          <a:p>
            <a:pPr lvl="0"/>
            <a:r>
              <a:rPr lang="en-US" sz="2000" dirty="0"/>
              <a:t>Given an integrated dataset (often the hard part!), data science involves extracting and selecting features, as well as adding semantic structure to the data.</a:t>
            </a:r>
          </a:p>
          <a:p>
            <a:pPr lvl="0"/>
            <a:r>
              <a:rPr lang="en-US" sz="2000" dirty="0"/>
              <a:t>There are many applications of Data Science, from discovery to clustering to classification to recommendation!</a:t>
            </a:r>
          </a:p>
          <a:p>
            <a:pPr marL="1004888" lvl="2" indent="0">
              <a:buNone/>
            </a:pPr>
            <a:r>
              <a:rPr lang="en-US" sz="1550" dirty="0">
                <a:solidFill>
                  <a:schemeClr val="tx1">
                    <a:lumMod val="60000"/>
                    <a:lumOff val="40000"/>
                  </a:schemeClr>
                </a:solidFill>
              </a:rPr>
              <a:t>Sometimes statistical, sometimes algorithmic, and sometimes reliant on extraction</a:t>
            </a:r>
          </a:p>
        </p:txBody>
      </p:sp>
      <p:sp>
        <p:nvSpPr>
          <p:cNvPr id="410" name="Google Shape;410;p28"/>
          <p:cNvSpPr txBox="1">
            <a:spLocks noGrp="1"/>
          </p:cNvSpPr>
          <p:nvPr>
            <p:ph type="sldNum" idx="12"/>
          </p:nvPr>
        </p:nvSpPr>
        <p:spPr/>
        <p:txBody>
          <a:bodyPr/>
          <a:lstStyle/>
          <a:p>
            <a:pPr lvl="0"/>
            <a:fld id="{00000000-1234-1234-1234-123412341234}" type="slidenum">
              <a:rPr lang="en-US"/>
              <a:pPr lvl="0"/>
              <a:t>31</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Outline of Topics</a:t>
            </a:r>
            <a:endParaRPr/>
          </a:p>
        </p:txBody>
      </p:sp>
      <p:sp>
        <p:nvSpPr>
          <p:cNvPr id="173" name="Google Shape;173;p4"/>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346075" marR="0" lvl="0" indent="-184150" algn="l" rtl="0">
              <a:lnSpc>
                <a:spcPct val="100000"/>
              </a:lnSpc>
              <a:spcBef>
                <a:spcPts val="0"/>
              </a:spcBef>
              <a:spcAft>
                <a:spcPts val="0"/>
              </a:spcAft>
              <a:buClr>
                <a:srgbClr val="7E241A"/>
              </a:buClr>
              <a:buSzPts val="2538"/>
              <a:buFont typeface="Arial"/>
              <a:buChar char="•"/>
            </a:pPr>
            <a:r>
              <a:rPr lang="en-US" sz="2000" dirty="0"/>
              <a:t>What is data science?</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Considerations around big data</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What does analytics involve?</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Disclaimer and recap</a:t>
            </a:r>
            <a:endParaRPr sz="2000" dirty="0"/>
          </a:p>
          <a:p>
            <a:pPr marL="346075" marR="0" lvl="0" indent="-22987" algn="l" rtl="0">
              <a:lnSpc>
                <a:spcPct val="100000"/>
              </a:lnSpc>
              <a:spcBef>
                <a:spcPts val="725"/>
              </a:spcBef>
              <a:spcAft>
                <a:spcPts val="0"/>
              </a:spcAft>
              <a:buClr>
                <a:srgbClr val="7E241A"/>
              </a:buClr>
              <a:buSzPts val="2538"/>
              <a:buFont typeface="Arial"/>
              <a:buNone/>
            </a:pP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Checkpoint exercises</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Practice notebook</a:t>
            </a:r>
            <a:endParaRPr sz="2000" dirty="0"/>
          </a:p>
        </p:txBody>
      </p:sp>
      <p:sp>
        <p:nvSpPr>
          <p:cNvPr id="174" name="Google Shape;174;p4"/>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4</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677806" y="218426"/>
            <a:ext cx="7514035" cy="593488"/>
          </a:xfrm>
          <a:prstGeom prst="rect">
            <a:avLst/>
          </a:prstGeom>
          <a:noFill/>
          <a:ln>
            <a:noFill/>
          </a:ln>
        </p:spPr>
        <p:txBody>
          <a:bodyPr spcFirstLastPara="1" wrap="square" lIns="68575" tIns="34275" rIns="68575" bIns="34275" anchor="ctr" anchorCtr="0">
            <a:normAutofit/>
          </a:bodyPr>
          <a:lstStyle/>
          <a:p>
            <a:pPr marL="0" marR="0" lvl="0" indent="0" algn="ctr" rtl="0">
              <a:lnSpc>
                <a:spcPct val="100000"/>
              </a:lnSpc>
              <a:spcBef>
                <a:spcPts val="0"/>
              </a:spcBef>
              <a:spcAft>
                <a:spcPts val="0"/>
              </a:spcAft>
              <a:buClr>
                <a:schemeClr val="dk1"/>
              </a:buClr>
              <a:buSzPts val="3200"/>
              <a:buFont typeface="Franklin Gothic"/>
              <a:buNone/>
            </a:pPr>
            <a:r>
              <a:rPr lang="en-US" sz="2700">
                <a:solidFill>
                  <a:schemeClr val="dk1"/>
                </a:solidFill>
              </a:rPr>
              <a:t>Wordcloud for Data Science</a:t>
            </a:r>
            <a:endParaRPr sz="2700">
              <a:solidFill>
                <a:srgbClr val="FFFFFF"/>
              </a:solidFill>
            </a:endParaRPr>
          </a:p>
        </p:txBody>
      </p:sp>
      <p:pic>
        <p:nvPicPr>
          <p:cNvPr id="181" name="Google Shape;181;p5"/>
          <p:cNvPicPr preferRelativeResize="0"/>
          <p:nvPr/>
        </p:nvPicPr>
        <p:blipFill rotWithShape="1">
          <a:blip r:embed="rId3">
            <a:alphaModFix/>
          </a:blip>
          <a:srcRect t="9604" r="-2" b="7138"/>
          <a:stretch/>
        </p:blipFill>
        <p:spPr>
          <a:xfrm>
            <a:off x="1706146" y="811914"/>
            <a:ext cx="5314613" cy="44247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txBox="1">
            <a:spLocks noGrp="1"/>
          </p:cNvSpPr>
          <p:nvPr>
            <p:ph type="title"/>
          </p:nvPr>
        </p:nvSpPr>
        <p:spPr>
          <a:xfrm>
            <a:off x="1073478" y="277115"/>
            <a:ext cx="7514035" cy="59348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3200"/>
              <a:buNone/>
            </a:pPr>
            <a:r>
              <a:rPr lang="en-US">
                <a:solidFill>
                  <a:schemeClr val="dk2"/>
                </a:solidFill>
              </a:rPr>
              <a:t>Data Science is Interdisciplinary</a:t>
            </a:r>
            <a:endParaRPr/>
          </a:p>
        </p:txBody>
      </p:sp>
      <p:sp>
        <p:nvSpPr>
          <p:cNvPr id="188" name="Google Shape;188;p6"/>
          <p:cNvSpPr txBox="1">
            <a:spLocks noGrp="1"/>
          </p:cNvSpPr>
          <p:nvPr>
            <p:ph type="body" idx="4294967295"/>
          </p:nvPr>
        </p:nvSpPr>
        <p:spPr>
          <a:xfrm>
            <a:off x="357808" y="1484243"/>
            <a:ext cx="2796209" cy="2806769"/>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SzPts val="3480"/>
              <a:buNone/>
            </a:pPr>
            <a:r>
              <a:rPr lang="en-US" cap="none">
                <a:solidFill>
                  <a:schemeClr val="dk2"/>
                </a:solidFill>
              </a:rPr>
              <a:t>(CS+STAT+MATH)  ∩ </a:t>
            </a:r>
            <a:endParaRPr/>
          </a:p>
          <a:p>
            <a:pPr marL="0" lvl="0" indent="0" algn="l" rtl="0">
              <a:lnSpc>
                <a:spcPct val="100000"/>
              </a:lnSpc>
              <a:spcBef>
                <a:spcPts val="855"/>
              </a:spcBef>
              <a:spcAft>
                <a:spcPts val="0"/>
              </a:spcAft>
              <a:buSzPts val="3480"/>
              <a:buNone/>
            </a:pPr>
            <a:r>
              <a:rPr lang="en-US" cap="none">
                <a:solidFill>
                  <a:schemeClr val="dk2"/>
                </a:solidFill>
              </a:rPr>
              <a:t>(SCIENCE | ECONOMICS | SOCIOLOGY | BUSINESS | LAW…)</a:t>
            </a:r>
            <a:endParaRPr/>
          </a:p>
        </p:txBody>
      </p:sp>
      <p:pic>
        <p:nvPicPr>
          <p:cNvPr id="189" name="Google Shape;189;p6"/>
          <p:cNvPicPr preferRelativeResize="0"/>
          <p:nvPr/>
        </p:nvPicPr>
        <p:blipFill rotWithShape="1">
          <a:blip r:embed="rId3">
            <a:alphaModFix/>
          </a:blip>
          <a:srcRect l="8300" r="3725"/>
          <a:stretch/>
        </p:blipFill>
        <p:spPr>
          <a:xfrm>
            <a:off x="3539822" y="1262673"/>
            <a:ext cx="4820807" cy="37262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p:txBody>
          <a:bodyPr/>
          <a:lstStyle/>
          <a:p>
            <a:pPr lvl="0"/>
            <a:r>
              <a:rPr lang="en-US" dirty="0"/>
              <a:t>Data Science Versus </a:t>
            </a:r>
            <a:br>
              <a:rPr lang="en-US" dirty="0"/>
            </a:br>
            <a:r>
              <a:rPr lang="en-US" dirty="0"/>
              <a:t>Data Analytics and Data Engineering</a:t>
            </a:r>
          </a:p>
        </p:txBody>
      </p:sp>
      <p:sp>
        <p:nvSpPr>
          <p:cNvPr id="196" name="Google Shape;196;p7"/>
          <p:cNvSpPr txBox="1">
            <a:spLocks noGrp="1"/>
          </p:cNvSpPr>
          <p:nvPr>
            <p:ph type="body" idx="1"/>
          </p:nvPr>
        </p:nvSpPr>
        <p:spPr/>
        <p:txBody>
          <a:bodyPr/>
          <a:lstStyle/>
          <a:p>
            <a:pPr marL="67438" lvl="0" indent="0">
              <a:buNone/>
            </a:pPr>
            <a:r>
              <a:rPr lang="en-US" sz="2000" dirty="0"/>
              <a:t>This course will initially focus on the technical and data manipulation aspects of Data Science, which we will call “Data Analytics”</a:t>
            </a:r>
          </a:p>
          <a:p>
            <a:pPr marL="547688" lvl="1" indent="0">
              <a:buNone/>
            </a:pPr>
            <a:r>
              <a:rPr lang="en-US" sz="1800" dirty="0">
                <a:solidFill>
                  <a:schemeClr val="accent6"/>
                </a:solidFill>
              </a:rPr>
              <a:t>	Some people also call this </a:t>
            </a:r>
            <a:r>
              <a:rPr lang="en-US" sz="1800" i="1" dirty="0">
                <a:solidFill>
                  <a:schemeClr val="accent6"/>
                </a:solidFill>
              </a:rPr>
              <a:t>data engineering</a:t>
            </a:r>
          </a:p>
          <a:p>
            <a:pPr marL="524638" lvl="1" indent="0">
              <a:buNone/>
            </a:pPr>
            <a:r>
              <a:rPr lang="en-US" sz="1750" dirty="0"/>
              <a:t>Data Science is much broader, and includes domain expertise, communicating the results to users via storytelling and visualization, and policy and legal implications.</a:t>
            </a:r>
          </a:p>
          <a:p>
            <a:pPr marL="67438" lvl="0" indent="0">
              <a:buNone/>
            </a:pPr>
            <a:endParaRPr lang="en-US" sz="2000" dirty="0"/>
          </a:p>
          <a:p>
            <a:pPr marL="67438" lvl="0" indent="0">
              <a:buNone/>
            </a:pPr>
            <a:r>
              <a:rPr lang="en-US" sz="2000" dirty="0"/>
              <a:t>We will get to the broader social context later, e.g. Data Ethics</a:t>
            </a:r>
          </a:p>
          <a:p>
            <a:pPr marL="547688" lvl="1" indent="0">
              <a:buNone/>
            </a:pPr>
            <a:r>
              <a:rPr lang="en-US" sz="1800" dirty="0"/>
              <a:t>	</a:t>
            </a:r>
            <a:r>
              <a:rPr lang="en-US" sz="1800" dirty="0">
                <a:solidFill>
                  <a:schemeClr val="accent6"/>
                </a:solidFill>
              </a:rPr>
              <a:t>Privacy, fairness, accountability, transparency, …</a:t>
            </a:r>
          </a:p>
          <a:p>
            <a:pPr marL="67438" lvl="0" indent="0">
              <a:buNone/>
            </a:pPr>
            <a:r>
              <a:rPr lang="en-US" sz="2000" dirty="0"/>
              <a:t>We will give examples throughout the course of how data science is used in different domains</a:t>
            </a:r>
          </a:p>
        </p:txBody>
      </p:sp>
      <p:sp>
        <p:nvSpPr>
          <p:cNvPr id="197" name="Google Shape;197;p7"/>
          <p:cNvSpPr txBox="1">
            <a:spLocks noGrp="1"/>
          </p:cNvSpPr>
          <p:nvPr>
            <p:ph type="sldNum" idx="12"/>
          </p:nvPr>
        </p:nvSpPr>
        <p:spPr/>
        <p:txBody>
          <a:bodyPr/>
          <a:lstStyle/>
          <a:p>
            <a:pPr lvl="0"/>
            <a:fld id="{00000000-1234-1234-1234-123412341234}" type="slidenum">
              <a:rPr lang="en-US">
                <a:sym typeface="Corbel"/>
              </a:rPr>
              <a:pPr lvl="0"/>
              <a:t>7</a:t>
            </a:fld>
            <a:endParaRPr lang="en-US">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Data Analytics</a:t>
            </a:r>
            <a:endParaRPr/>
          </a:p>
        </p:txBody>
      </p:sp>
      <p:sp>
        <p:nvSpPr>
          <p:cNvPr id="204" name="Google Shape;204;p8"/>
          <p:cNvSpPr txBox="1">
            <a:spLocks noGrp="1"/>
          </p:cNvSpPr>
          <p:nvPr>
            <p:ph type="body" idx="1"/>
          </p:nvPr>
        </p:nvSpPr>
        <p:spPr>
          <a:xfrm>
            <a:off x="489371" y="1249493"/>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sz="2000" dirty="0"/>
              <a:t>Our focus – </a:t>
            </a:r>
            <a:r>
              <a:rPr lang="en-US" sz="2000" dirty="0">
                <a:solidFill>
                  <a:schemeClr val="accent1"/>
                </a:solidFill>
              </a:rPr>
              <a:t>managing</a:t>
            </a:r>
            <a:r>
              <a:rPr lang="en-US" sz="2000" dirty="0"/>
              <a:t> and </a:t>
            </a:r>
            <a:r>
              <a:rPr lang="en-US" sz="2000" dirty="0">
                <a:solidFill>
                  <a:schemeClr val="accent1"/>
                </a:solidFill>
              </a:rPr>
              <a:t>creating models</a:t>
            </a:r>
            <a:r>
              <a:rPr lang="en-US" sz="2000" dirty="0"/>
              <a:t> from data at </a:t>
            </a:r>
            <a:r>
              <a:rPr lang="en-US" sz="2000" dirty="0">
                <a:solidFill>
                  <a:schemeClr val="accent1"/>
                </a:solidFill>
              </a:rPr>
              <a:t>scale</a:t>
            </a:r>
            <a:r>
              <a:rPr lang="en-US" sz="2000" dirty="0"/>
              <a:t>:</a:t>
            </a:r>
            <a:endParaRPr sz="1800" dirty="0"/>
          </a:p>
          <a:p>
            <a:pPr marL="783414" lvl="2" indent="0">
              <a:spcBef>
                <a:spcPts val="675"/>
              </a:spcBef>
              <a:buSzPts val="2175"/>
              <a:buNone/>
            </a:pPr>
            <a:r>
              <a:rPr lang="en-US" sz="1800" dirty="0">
                <a:solidFill>
                  <a:schemeClr val="tx1">
                    <a:lumMod val="60000"/>
                    <a:lumOff val="40000"/>
                  </a:schemeClr>
                </a:solidFill>
              </a:rPr>
              <a:t>Complex, heterogeneous, large, high dimensionality, velocity</a:t>
            </a:r>
            <a:endParaRPr sz="1600" dirty="0">
              <a:solidFill>
                <a:schemeClr val="tx1">
                  <a:lumMod val="60000"/>
                  <a:lumOff val="40000"/>
                </a:schemeClr>
              </a:solidFill>
            </a:endParaRPr>
          </a:p>
          <a:p>
            <a:pPr marL="161925" marR="0" lvl="0" indent="0" algn="l" rtl="0">
              <a:lnSpc>
                <a:spcPct val="100000"/>
              </a:lnSpc>
              <a:spcBef>
                <a:spcPts val="725"/>
              </a:spcBef>
              <a:spcAft>
                <a:spcPts val="0"/>
              </a:spcAft>
              <a:buClr>
                <a:srgbClr val="7E241A"/>
              </a:buClr>
              <a:buSzPts val="2538"/>
              <a:buNone/>
            </a:pPr>
            <a:r>
              <a:rPr lang="en-US" sz="2000" dirty="0"/>
              <a:t>We will touch on many related techniques and issues</a:t>
            </a:r>
          </a:p>
          <a:p>
            <a:pPr marL="619125" lvl="1" indent="0">
              <a:spcBef>
                <a:spcPts val="725"/>
              </a:spcBef>
              <a:buSzPts val="2538"/>
              <a:buNone/>
            </a:pPr>
            <a:r>
              <a:rPr lang="en-US" sz="1750" dirty="0">
                <a:solidFill>
                  <a:schemeClr val="tx1">
                    <a:lumMod val="60000"/>
                    <a:lumOff val="40000"/>
                  </a:schemeClr>
                </a:solidFill>
              </a:rPr>
              <a:t>machine learning, distributed computing, distributed algorithms, and parallel computation</a:t>
            </a:r>
            <a:endParaRPr sz="1550" dirty="0">
              <a:solidFill>
                <a:schemeClr val="tx1">
                  <a:lumMod val="60000"/>
                  <a:lumOff val="40000"/>
                </a:schemeClr>
              </a:solidFill>
            </a:endParaRPr>
          </a:p>
          <a:p>
            <a:pPr marL="161925" marR="0" lvl="0" indent="0" algn="l" rtl="0">
              <a:lnSpc>
                <a:spcPct val="100000"/>
              </a:lnSpc>
              <a:spcBef>
                <a:spcPts val="725"/>
              </a:spcBef>
              <a:spcAft>
                <a:spcPts val="0"/>
              </a:spcAft>
              <a:buClr>
                <a:srgbClr val="7E241A"/>
              </a:buClr>
              <a:buSzPts val="2538"/>
              <a:buNone/>
            </a:pPr>
            <a:r>
              <a:rPr lang="en-US" sz="2000" dirty="0"/>
              <a:t>We will leverage standard tools and platforms, and point to others</a:t>
            </a:r>
            <a:endParaRPr sz="1800" dirty="0"/>
          </a:p>
          <a:p>
            <a:pPr marL="346075" marR="0" lvl="0" indent="-184150" algn="l" rtl="0">
              <a:lnSpc>
                <a:spcPct val="100000"/>
              </a:lnSpc>
              <a:spcBef>
                <a:spcPts val="725"/>
              </a:spcBef>
              <a:spcAft>
                <a:spcPts val="0"/>
              </a:spcAft>
              <a:buClr>
                <a:srgbClr val="7E241A"/>
              </a:buClr>
              <a:buSzPts val="2538"/>
              <a:buFont typeface="Arial"/>
              <a:buChar char="•"/>
            </a:pPr>
            <a:endParaRPr lang="en-US" sz="2000" dirty="0"/>
          </a:p>
          <a:p>
            <a:pPr marL="161925" marR="0" lvl="0" indent="0" algn="l" rtl="0">
              <a:lnSpc>
                <a:spcPct val="100000"/>
              </a:lnSpc>
              <a:spcBef>
                <a:spcPts val="725"/>
              </a:spcBef>
              <a:spcAft>
                <a:spcPts val="0"/>
              </a:spcAft>
              <a:buClr>
                <a:srgbClr val="7E241A"/>
              </a:buClr>
              <a:buSzPts val="2538"/>
              <a:buNone/>
            </a:pPr>
            <a:r>
              <a:rPr lang="en-US" sz="2000" dirty="0"/>
              <a:t>Our focus is on the </a:t>
            </a:r>
            <a:r>
              <a:rPr lang="en-US" sz="2000" dirty="0">
                <a:solidFill>
                  <a:schemeClr val="accent1"/>
                </a:solidFill>
              </a:rPr>
              <a:t>foundations </a:t>
            </a:r>
            <a:r>
              <a:rPr lang="en-US" sz="2000" dirty="0"/>
              <a:t>of machine learning and cloud platforms – you should continue to study these in depth afterwards!</a:t>
            </a:r>
            <a:endParaRPr sz="1800" dirty="0"/>
          </a:p>
        </p:txBody>
      </p:sp>
      <p:sp>
        <p:nvSpPr>
          <p:cNvPr id="205" name="Google Shape;205;p8"/>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8</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Data and Models</a:t>
            </a:r>
            <a:endParaRPr/>
          </a:p>
        </p:txBody>
      </p:sp>
      <p:sp>
        <p:nvSpPr>
          <p:cNvPr id="212" name="Google Shape;212;p9"/>
          <p:cNvSpPr txBox="1">
            <a:spLocks noGrp="1"/>
          </p:cNvSpPr>
          <p:nvPr>
            <p:ph type="body" idx="1"/>
          </p:nvPr>
        </p:nvSpPr>
        <p:spPr>
          <a:xfrm>
            <a:off x="462013" y="2857500"/>
            <a:ext cx="8165257" cy="2728882"/>
          </a:xfrm>
          <a:prstGeom prst="rect">
            <a:avLst/>
          </a:prstGeom>
          <a:noFill/>
          <a:ln>
            <a:noFill/>
          </a:ln>
        </p:spPr>
        <p:txBody>
          <a:bodyPr spcFirstLastPara="1" wrap="square" lIns="91425" tIns="91425" rIns="91425" bIns="91425" anchor="ctr" anchorCtr="0">
            <a:noAutofit/>
          </a:bodyPr>
          <a:lstStyle/>
          <a:p>
            <a:pPr marL="161132" lvl="0" indent="0" algn="l" rtl="0">
              <a:lnSpc>
                <a:spcPct val="100000"/>
              </a:lnSpc>
              <a:spcBef>
                <a:spcPts val="0"/>
              </a:spcBef>
              <a:spcAft>
                <a:spcPts val="0"/>
              </a:spcAft>
              <a:buSzPts val="2538"/>
              <a:buNone/>
            </a:pPr>
            <a:r>
              <a:rPr lang="en-US" sz="2000" dirty="0"/>
              <a:t>Parts of the data may be:</a:t>
            </a:r>
            <a:endParaRPr sz="2000" dirty="0"/>
          </a:p>
          <a:p>
            <a:pPr marL="464326" lvl="1" indent="-138112" algn="l" rtl="0">
              <a:lnSpc>
                <a:spcPct val="100000"/>
              </a:lnSpc>
              <a:spcBef>
                <a:spcPts val="675"/>
              </a:spcBef>
              <a:spcAft>
                <a:spcPts val="0"/>
              </a:spcAft>
              <a:buSzPts val="2175"/>
              <a:buChar char="•"/>
            </a:pPr>
            <a:r>
              <a:rPr lang="en-US" sz="1800" dirty="0"/>
              <a:t>In different systems or organizations</a:t>
            </a:r>
            <a:endParaRPr sz="1800" dirty="0"/>
          </a:p>
          <a:p>
            <a:pPr marL="464326" lvl="1" indent="-138112" algn="l" rtl="0">
              <a:lnSpc>
                <a:spcPct val="100000"/>
              </a:lnSpc>
              <a:spcBef>
                <a:spcPts val="675"/>
              </a:spcBef>
              <a:spcAft>
                <a:spcPts val="0"/>
              </a:spcAft>
              <a:buSzPts val="2175"/>
              <a:buChar char="•"/>
            </a:pPr>
            <a:r>
              <a:rPr lang="en-US" sz="1800" dirty="0"/>
              <a:t>Across different documents, databases, etc.</a:t>
            </a:r>
            <a:endParaRPr sz="1800" dirty="0"/>
          </a:p>
          <a:p>
            <a:pPr marL="161925" lvl="0" indent="0" algn="l" rtl="0">
              <a:lnSpc>
                <a:spcPct val="100000"/>
              </a:lnSpc>
              <a:spcBef>
                <a:spcPts val="725"/>
              </a:spcBef>
              <a:spcAft>
                <a:spcPts val="0"/>
              </a:spcAft>
              <a:buSzPts val="2538"/>
              <a:buNone/>
            </a:pPr>
            <a:r>
              <a:rPr lang="en-US" sz="2000" dirty="0"/>
              <a:t>Also, it’s often </a:t>
            </a:r>
            <a:r>
              <a:rPr lang="en-US" sz="2000" b="1" dirty="0"/>
              <a:t>not </a:t>
            </a:r>
            <a:r>
              <a:rPr lang="en-US" sz="2000" dirty="0"/>
              <a:t>in a form where:</a:t>
            </a:r>
            <a:endParaRPr sz="2000" dirty="0"/>
          </a:p>
          <a:p>
            <a:pPr marL="464326" lvl="1" indent="-138112" algn="l" rtl="0">
              <a:lnSpc>
                <a:spcPct val="100000"/>
              </a:lnSpc>
              <a:spcBef>
                <a:spcPts val="675"/>
              </a:spcBef>
              <a:spcAft>
                <a:spcPts val="0"/>
              </a:spcAft>
              <a:buSzPts val="2175"/>
              <a:buChar char="•"/>
            </a:pPr>
            <a:r>
              <a:rPr lang="en-US" sz="1800" dirty="0"/>
              <a:t>We can directly use it, e.g., it’s in text documents or HTML</a:t>
            </a:r>
            <a:endParaRPr sz="1800" dirty="0"/>
          </a:p>
          <a:p>
            <a:pPr marL="464326" lvl="1" indent="-138112" algn="l" rtl="0">
              <a:lnSpc>
                <a:spcPct val="100000"/>
              </a:lnSpc>
              <a:spcBef>
                <a:spcPts val="675"/>
              </a:spcBef>
              <a:spcAft>
                <a:spcPts val="0"/>
              </a:spcAft>
              <a:buSzPts val="2175"/>
              <a:buChar char="•"/>
            </a:pPr>
            <a:r>
              <a:rPr lang="en-US" sz="1800" dirty="0"/>
              <a:t>It’s clean and regular – e.g., it has missing values, spurious values, etc.</a:t>
            </a:r>
            <a:endParaRPr sz="1800" dirty="0"/>
          </a:p>
          <a:p>
            <a:pPr marL="161925" lvl="0" indent="0" algn="l" rtl="0">
              <a:lnSpc>
                <a:spcPct val="100000"/>
              </a:lnSpc>
              <a:spcBef>
                <a:spcPts val="725"/>
              </a:spcBef>
              <a:spcAft>
                <a:spcPts val="0"/>
              </a:spcAft>
              <a:buSzPts val="2538"/>
              <a:buNone/>
            </a:pPr>
            <a:r>
              <a:rPr lang="en-US" sz="2000" dirty="0"/>
              <a:t>Our goal is to extract </a:t>
            </a:r>
            <a:r>
              <a:rPr lang="en-US" sz="2000" i="1" dirty="0"/>
              <a:t>features</a:t>
            </a:r>
            <a:r>
              <a:rPr lang="en-US" sz="2000" dirty="0"/>
              <a:t> that help us make predictions</a:t>
            </a:r>
            <a:endParaRPr sz="2000" dirty="0"/>
          </a:p>
        </p:txBody>
      </p:sp>
      <p:sp>
        <p:nvSpPr>
          <p:cNvPr id="213" name="Google Shape;213;p9"/>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a:solidFill>
                  <a:schemeClr val="dk1"/>
                </a:solidFill>
                <a:latin typeface="Corbel"/>
                <a:ea typeface="Corbel"/>
                <a:cs typeface="Corbel"/>
                <a:sym typeface="Corbel"/>
              </a:rPr>
              <a:t>9</a:t>
            </a:fld>
            <a:endParaRPr sz="800" b="0" i="0">
              <a:solidFill>
                <a:schemeClr val="dk1"/>
              </a:solidFill>
              <a:latin typeface="Corbel"/>
              <a:ea typeface="Corbel"/>
              <a:cs typeface="Corbel"/>
              <a:sym typeface="Corbel"/>
            </a:endParaRPr>
          </a:p>
        </p:txBody>
      </p:sp>
      <p:sp>
        <p:nvSpPr>
          <p:cNvPr id="214" name="Google Shape;214;p9"/>
          <p:cNvSpPr/>
          <p:nvPr/>
        </p:nvSpPr>
        <p:spPr>
          <a:xfrm>
            <a:off x="186407" y="1137313"/>
            <a:ext cx="1723545" cy="1546677"/>
          </a:xfrm>
          <a:prstGeom prst="roundRect">
            <a:avLst>
              <a:gd name="adj" fmla="val 16667"/>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Raw Data</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a:solidFill>
                  <a:schemeClr val="lt1"/>
                </a:solidFill>
                <a:latin typeface="Arial"/>
                <a:ea typeface="Arial"/>
                <a:cs typeface="Arial"/>
                <a:sym typeface="Arial"/>
              </a:rPr>
              <a:t>Observations</a:t>
            </a:r>
            <a:r>
              <a:rPr lang="en-US" sz="1400" b="0" i="0" u="none" strike="noStrike" cap="none">
                <a:solidFill>
                  <a:schemeClr val="lt1"/>
                </a:solidFill>
                <a:latin typeface="Arial"/>
                <a:ea typeface="Arial"/>
                <a:cs typeface="Arial"/>
                <a:sym typeface="Arial"/>
              </a:rPr>
              <a:t> </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sampled from the world</a:t>
            </a:r>
            <a:endParaRPr sz="1400" b="0" i="1" u="none" strike="noStrike" cap="none">
              <a:solidFill>
                <a:schemeClr val="lt1"/>
              </a:solidFill>
              <a:latin typeface="Arial"/>
              <a:ea typeface="Arial"/>
              <a:cs typeface="Arial"/>
              <a:sym typeface="Arial"/>
            </a:endParaRPr>
          </a:p>
        </p:txBody>
      </p:sp>
      <p:sp>
        <p:nvSpPr>
          <p:cNvPr id="215" name="Google Shape;215;p9"/>
          <p:cNvSpPr/>
          <p:nvPr/>
        </p:nvSpPr>
        <p:spPr>
          <a:xfrm>
            <a:off x="2079720" y="1739997"/>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 name="Google Shape;216;p9"/>
          <p:cNvSpPr/>
          <p:nvPr/>
        </p:nvSpPr>
        <p:spPr>
          <a:xfrm>
            <a:off x="5036195" y="1137313"/>
            <a:ext cx="1572242" cy="1546677"/>
          </a:xfrm>
          <a:prstGeom prst="roundRect">
            <a:avLst>
              <a:gd name="adj" fmla="val 16667"/>
            </a:avLst>
          </a:prstGeom>
          <a:solidFill>
            <a:srgbClr val="8F8F8F"/>
          </a:solidFill>
          <a:ln w="25400" cap="flat" cmpd="sng">
            <a:solidFill>
              <a:srgbClr val="7E24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Extracted </a:t>
            </a:r>
            <a:r>
              <a:rPr lang="en-US" sz="1400" b="1" i="1" u="none" strike="noStrike" cap="none">
                <a:solidFill>
                  <a:schemeClr val="lt1"/>
                </a:solidFill>
                <a:latin typeface="Arial"/>
                <a:ea typeface="Arial"/>
                <a:cs typeface="Arial"/>
                <a:sym typeface="Arial"/>
              </a:rPr>
              <a:t>features</a:t>
            </a:r>
            <a:br>
              <a:rPr lang="en-US" sz="1400" b="1" i="1" u="none" strike="noStrike" cap="none">
                <a:solidFill>
                  <a:schemeClr val="lt1"/>
                </a:solidFill>
                <a:latin typeface="Arial"/>
                <a:ea typeface="Arial"/>
                <a:cs typeface="Arial"/>
                <a:sym typeface="Arial"/>
              </a:rPr>
            </a:br>
            <a:endParaRPr sz="1400" b="1" i="1"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 Measurable characteristics</a:t>
            </a:r>
            <a:endParaRPr sz="1400" b="0" i="1" u="none" strike="noStrike" cap="none">
              <a:solidFill>
                <a:schemeClr val="lt1"/>
              </a:solidFill>
              <a:latin typeface="Arial"/>
              <a:ea typeface="Arial"/>
              <a:cs typeface="Arial"/>
              <a:sym typeface="Arial"/>
            </a:endParaRPr>
          </a:p>
        </p:txBody>
      </p:sp>
      <p:sp>
        <p:nvSpPr>
          <p:cNvPr id="217" name="Google Shape;217;p9"/>
          <p:cNvSpPr/>
          <p:nvPr/>
        </p:nvSpPr>
        <p:spPr>
          <a:xfrm>
            <a:off x="6778205" y="1739997"/>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p9"/>
          <p:cNvSpPr/>
          <p:nvPr/>
        </p:nvSpPr>
        <p:spPr>
          <a:xfrm>
            <a:off x="7233314" y="1137313"/>
            <a:ext cx="1705970" cy="1546677"/>
          </a:xfrm>
          <a:prstGeom prst="roundRect">
            <a:avLst>
              <a:gd name="adj" fmla="val 16667"/>
            </a:avLst>
          </a:prstGeom>
          <a:solidFill>
            <a:schemeClr val="dk1"/>
          </a:solidFill>
          <a:ln w="25400" cap="flat" cmpd="sng">
            <a:solidFill>
              <a:srgbClr val="8F8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Descriptive or Inferential Model</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Of the population as a whole</a:t>
            </a:r>
            <a:endParaRPr/>
          </a:p>
        </p:txBody>
      </p:sp>
      <p:sp>
        <p:nvSpPr>
          <p:cNvPr id="219" name="Google Shape;219;p9"/>
          <p:cNvSpPr/>
          <p:nvPr/>
        </p:nvSpPr>
        <p:spPr>
          <a:xfrm>
            <a:off x="2611301" y="1137313"/>
            <a:ext cx="1723545" cy="1546677"/>
          </a:xfrm>
          <a:prstGeom prst="roundRect">
            <a:avLst>
              <a:gd name="adj" fmla="val 16667"/>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Structured, Integrated Data</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Machine interpretable data</a:t>
            </a:r>
            <a:endParaRPr/>
          </a:p>
        </p:txBody>
      </p:sp>
      <p:sp>
        <p:nvSpPr>
          <p:cNvPr id="220" name="Google Shape;220;p9"/>
          <p:cNvSpPr/>
          <p:nvPr/>
        </p:nvSpPr>
        <p:spPr>
          <a:xfrm>
            <a:off x="4504614" y="1739997"/>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4277</Words>
  <Application>Microsoft Office PowerPoint</Application>
  <PresentationFormat>On-screen Show (16:10)</PresentationFormat>
  <Paragraphs>320</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Corbel</vt:lpstr>
      <vt:lpstr>Constantia</vt:lpstr>
      <vt:lpstr>Arial</vt:lpstr>
      <vt:lpstr>Times New Roman</vt:lpstr>
      <vt:lpstr>Franklin Gothic</vt:lpstr>
      <vt:lpstr>Tahoma</vt:lpstr>
      <vt:lpstr>Noto Sans Symbols</vt:lpstr>
      <vt:lpstr>Penn</vt:lpstr>
      <vt:lpstr>Introduction: What Is Data Science?</vt:lpstr>
      <vt:lpstr>Motivation for the Course:  Data Is Driving Everything</vt:lpstr>
      <vt:lpstr>The Key Question in Data Science: How Do We Explain &amp; Predict the World?</vt:lpstr>
      <vt:lpstr>Outline of Topics</vt:lpstr>
      <vt:lpstr>Wordcloud for Data Science</vt:lpstr>
      <vt:lpstr>Data Science is Interdisciplinary</vt:lpstr>
      <vt:lpstr>Data Science Versus  Data Analytics and Data Engineering</vt:lpstr>
      <vt:lpstr>Data Analytics</vt:lpstr>
      <vt:lpstr>Data and Models</vt:lpstr>
      <vt:lpstr>Considerations around Big Data: Structure, Cleaning, and Linking</vt:lpstr>
      <vt:lpstr>Open and Closed Worlds,  Observations vs the Universe</vt:lpstr>
      <vt:lpstr>Raw Data vs Structured Data</vt:lpstr>
      <vt:lpstr>Raw Data vs Structured Data</vt:lpstr>
      <vt:lpstr>Linked Data: Find Patterns in Connectivity (Clusters, Paths, …)</vt:lpstr>
      <vt:lpstr>Data with Complex Semantics:  Knowledge Graphs</vt:lpstr>
      <vt:lpstr>Dynamic, High-Velocity Data: Track over Time, Forecast the Future</vt:lpstr>
      <vt:lpstr>Tabular (Relational) Data and Joins / Lookups (e.g. to Web Services)</vt:lpstr>
      <vt:lpstr>Tabular (Relational) Data and Joins / Lookups (e.g. to Web Services)</vt:lpstr>
      <vt:lpstr>Tabular (Relational) Data and Joins / Lookups (e.g. to Web Services)</vt:lpstr>
      <vt:lpstr>Tabular (Relational) Data and Joins / Lookups (e.g. to Web Services)</vt:lpstr>
      <vt:lpstr>What Makes Data “Big” Data?</vt:lpstr>
      <vt:lpstr>What Does Data Analytics Involve?</vt:lpstr>
      <vt:lpstr>The Goal of Data Analytics: From Data to “Knowledge” or Action</vt:lpstr>
      <vt:lpstr>What Does Big Data Analytics Involve?</vt:lpstr>
      <vt:lpstr>Example: Netflix Recommendation (Or Amazon, Or Personalized Search, Or …)</vt:lpstr>
      <vt:lpstr>Example: High-Throughput Gene Sequencing</vt:lpstr>
      <vt:lpstr>Data Science / Data Analytics: Beware Over-Hyped Expectations!</vt:lpstr>
      <vt:lpstr>Data Science Application Process</vt:lpstr>
      <vt:lpstr>Disclaimer and Recap</vt:lpstr>
      <vt:lpstr>A Word from Practitioners in Data Science</vt:lpstr>
      <vt:lpstr>Recap: What Data Science Involves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What Is Data Science?</dc:title>
  <dc:creator>Zack Ives;Susan Davidson</dc:creator>
  <cp:lastModifiedBy>Zack Ives</cp:lastModifiedBy>
  <cp:revision>7</cp:revision>
  <dcterms:modified xsi:type="dcterms:W3CDTF">2020-02-16T22:35:06Z</dcterms:modified>
</cp:coreProperties>
</file>